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7" r:id="rId1"/>
  </p:sldMasterIdLst>
  <p:notesMasterIdLst>
    <p:notesMasterId r:id="rId27"/>
  </p:notesMasterIdLst>
  <p:sldIdLst>
    <p:sldId id="256" r:id="rId2"/>
    <p:sldId id="447" r:id="rId3"/>
    <p:sldId id="257" r:id="rId4"/>
    <p:sldId id="423" r:id="rId5"/>
    <p:sldId id="424" r:id="rId6"/>
    <p:sldId id="425" r:id="rId7"/>
    <p:sldId id="426" r:id="rId8"/>
    <p:sldId id="437" r:id="rId9"/>
    <p:sldId id="438" r:id="rId10"/>
    <p:sldId id="441" r:id="rId11"/>
    <p:sldId id="443" r:id="rId12"/>
    <p:sldId id="444" r:id="rId13"/>
    <p:sldId id="445" r:id="rId14"/>
    <p:sldId id="446" r:id="rId15"/>
    <p:sldId id="450" r:id="rId16"/>
    <p:sldId id="427" r:id="rId17"/>
    <p:sldId id="428" r:id="rId18"/>
    <p:sldId id="429" r:id="rId19"/>
    <p:sldId id="451" r:id="rId20"/>
    <p:sldId id="431" r:id="rId21"/>
    <p:sldId id="449" r:id="rId22"/>
    <p:sldId id="435" r:id="rId23"/>
    <p:sldId id="383" r:id="rId24"/>
    <p:sldId id="358" r:id="rId25"/>
    <p:sldId id="261" r:id="rId26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16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B9397-171D-9540-8155-252BF0DA3900}" type="datetimeFigureOut">
              <a:rPr lang="es-ES" smtClean="0"/>
              <a:t>30/1/17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A7D1A-7487-1F4B-93C2-4D37F869FA5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6288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DA95-FC05-2E44-A0A4-2A3A36BC1F9E}" type="datetimeFigureOut">
              <a:rPr lang="es-ES" smtClean="0"/>
              <a:t>30/1/17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DA95-FC05-2E44-A0A4-2A3A36BC1F9E}" type="datetimeFigureOut">
              <a:rPr lang="es-ES" smtClean="0"/>
              <a:t>30/1/17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AC3F-FEEC-5C45-9733-53C0F1B3772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DA95-FC05-2E44-A0A4-2A3A36BC1F9E}" type="datetimeFigureOut">
              <a:rPr lang="es-ES" smtClean="0"/>
              <a:t>30/1/17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AC3F-FEEC-5C45-9733-53C0F1B3772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DA95-FC05-2E44-A0A4-2A3A36BC1F9E}" type="datetimeFigureOut">
              <a:rPr lang="es-ES" smtClean="0"/>
              <a:t>30/1/17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AC3F-FEEC-5C45-9733-53C0F1B3772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DA95-FC05-2E44-A0A4-2A3A36BC1F9E}" type="datetimeFigureOut">
              <a:rPr lang="es-ES" smtClean="0"/>
              <a:t>30/1/17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AC3F-FEEC-5C45-9733-53C0F1B3772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DA95-FC05-2E44-A0A4-2A3A36BC1F9E}" type="datetimeFigureOut">
              <a:rPr lang="es-ES" smtClean="0"/>
              <a:t>30/1/17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AC3F-FEEC-5C45-9733-53C0F1B3772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DA95-FC05-2E44-A0A4-2A3A36BC1F9E}" type="datetimeFigureOut">
              <a:rPr lang="es-ES" smtClean="0"/>
              <a:t>30/1/17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AC3F-FEEC-5C45-9733-53C0F1B3772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DA95-FC05-2E44-A0A4-2A3A36BC1F9E}" type="datetimeFigureOut">
              <a:rPr lang="es-ES" smtClean="0"/>
              <a:t>30/1/17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AC3F-FEEC-5C45-9733-53C0F1B3772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DA95-FC05-2E44-A0A4-2A3A36BC1F9E}" type="datetimeFigureOut">
              <a:rPr lang="es-ES" smtClean="0"/>
              <a:t>30/1/17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AC3F-FEEC-5C45-9733-53C0F1B3772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DA95-FC05-2E44-A0A4-2A3A36BC1F9E}" type="datetimeFigureOut">
              <a:rPr lang="es-ES" smtClean="0"/>
              <a:t>30/1/17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DA95-FC05-2E44-A0A4-2A3A36BC1F9E}" type="datetimeFigureOut">
              <a:rPr lang="es-ES" smtClean="0"/>
              <a:t>30/1/17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AC3F-FEEC-5C45-9733-53C0F1B3772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9DA95-FC05-2E44-A0A4-2A3A36BC1F9E}" type="datetimeFigureOut">
              <a:rPr lang="es-ES" smtClean="0"/>
              <a:t>30/1/17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BAC3F-FEEC-5C45-9733-53C0F1B3772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Documento_de_Microsoft_Word1.docx"/><Relationship Id="rId5" Type="http://schemas.openxmlformats.org/officeDocument/2006/relationships/image" Target="../media/image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5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36631"/>
            <a:ext cx="7772400" cy="2063819"/>
          </a:xfrm>
        </p:spPr>
        <p:txBody>
          <a:bodyPr>
            <a:normAutofit fontScale="90000"/>
          </a:bodyPr>
          <a:lstStyle/>
          <a:p>
            <a:r>
              <a:rPr lang="es-ES" i="1" dirty="0" smtClean="0"/>
              <a:t>El comercio como Espacio público. </a:t>
            </a:r>
            <a:br>
              <a:rPr lang="es-ES" i="1" dirty="0" smtClean="0"/>
            </a:br>
            <a:r>
              <a:rPr lang="es-ES" i="1" dirty="0" smtClean="0"/>
              <a:t>Retos ante el turismo</a:t>
            </a:r>
            <a:r>
              <a:rPr lang="es-ES" i="1" dirty="0"/>
              <a:t> 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4123816"/>
            <a:ext cx="6400800" cy="1514984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MARTA DOMINGUEZ PEREZ.    </a:t>
            </a:r>
          </a:p>
          <a:p>
            <a:r>
              <a:rPr lang="es-ES" dirty="0" smtClean="0"/>
              <a:t>Universidad Complutense de Madrid UCM</a:t>
            </a:r>
          </a:p>
          <a:p>
            <a:endParaRPr lang="es-ES" dirty="0"/>
          </a:p>
        </p:txBody>
      </p:sp>
      <p:pic>
        <p:nvPicPr>
          <p:cNvPr id="4" name="Imagen 3" descr="UCMESCUD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014" y="5512032"/>
            <a:ext cx="1074688" cy="99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88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QUÉ ES EL ESPACIO PUBLICO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/>
              <a:t>Espacio en la ciudad donde existe el </a:t>
            </a:r>
            <a:r>
              <a:rPr lang="es-ES" u="sng" dirty="0" smtClean="0"/>
              <a:t>LIBRE ACCESO sin </a:t>
            </a:r>
            <a:r>
              <a:rPr lang="es-ES" u="sng" dirty="0" smtClean="0"/>
              <a:t>discriminación </a:t>
            </a:r>
            <a:r>
              <a:rPr lang="es-ES" dirty="0" smtClean="0"/>
              <a:t>por variable alguna (sexo , nacionalidad, edad, movilidad, </a:t>
            </a:r>
            <a:r>
              <a:rPr lang="es-ES" dirty="0" err="1" smtClean="0"/>
              <a:t>etc</a:t>
            </a:r>
            <a:r>
              <a:rPr lang="es-ES" dirty="0" smtClean="0"/>
              <a:t>). </a:t>
            </a:r>
          </a:p>
          <a:p>
            <a:r>
              <a:rPr lang="es-ES" u="sng" dirty="0" smtClean="0"/>
              <a:t>Qué no es espacio público</a:t>
            </a:r>
            <a:r>
              <a:rPr lang="es-ES" dirty="0" smtClean="0"/>
              <a:t>: Así una terraza es de libre acceso?  Un parque con escaleras? Un centro comercial de acceso en coche?  Un patio donde pone no andar en bici ni jugar a la pelota? Son espacios públicos? </a:t>
            </a:r>
          </a:p>
          <a:p>
            <a:r>
              <a:rPr lang="es-ES" u="sng" dirty="0" smtClean="0"/>
              <a:t>Qué es espacio público</a:t>
            </a:r>
            <a:r>
              <a:rPr lang="es-ES" dirty="0" smtClean="0"/>
              <a:t>: Un parque, una plaza, una calle, un mercado público, etc. son espacios </a:t>
            </a:r>
            <a:r>
              <a:rPr lang="es-ES" dirty="0" smtClean="0"/>
              <a:t>públicos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09830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Calibri" charset="0"/>
                <a:ea typeface="ヒラギノ角ゴ Pro W3" charset="0"/>
                <a:cs typeface="ヒラギノ角ゴ Pro W3" charset="0"/>
              </a:rPr>
              <a:t>Calidad</a:t>
            </a:r>
            <a:r>
              <a:rPr lang="en-US" dirty="0" smtClean="0">
                <a:latin typeface="Calibri" charset="0"/>
                <a:ea typeface="ヒラギノ角ゴ Pro W3" charset="0"/>
                <a:cs typeface="ヒラギノ角ゴ Pro W3" charset="0"/>
              </a:rPr>
              <a:t> de </a:t>
            </a:r>
            <a:r>
              <a:rPr lang="en-US" dirty="0" err="1" smtClean="0">
                <a:latin typeface="Calibri" charset="0"/>
                <a:ea typeface="ヒラギノ角ゴ Pro W3" charset="0"/>
                <a:cs typeface="ヒラギノ角ゴ Pro W3" charset="0"/>
              </a:rPr>
              <a:t>vida</a:t>
            </a:r>
            <a:r>
              <a:rPr lang="en-US" dirty="0" smtClean="0">
                <a:latin typeface="Calibri" charset="0"/>
                <a:ea typeface="ヒラギノ角ゴ Pro W3" charset="0"/>
                <a:cs typeface="ヒラギノ角ゴ Pro W3" charset="0"/>
              </a:rPr>
              <a:t> y </a:t>
            </a:r>
            <a:r>
              <a:rPr lang="en-US" dirty="0" err="1" smtClean="0">
                <a:latin typeface="Calibri" charset="0"/>
                <a:ea typeface="ヒラギノ角ゴ Pro W3" charset="0"/>
                <a:cs typeface="ヒラギノ角ゴ Pro W3" charset="0"/>
              </a:rPr>
              <a:t>sastisfacción</a:t>
            </a:r>
            <a:r>
              <a:rPr lang="en-US" dirty="0" smtClean="0">
                <a:latin typeface="Calibri" charset="0"/>
                <a:ea typeface="ヒラギノ角ゴ Pro W3" charset="0"/>
                <a:cs typeface="ヒラギノ角ゴ Pro W3" charset="0"/>
              </a:rPr>
              <a:t> con </a:t>
            </a:r>
            <a:r>
              <a:rPr lang="en-US" dirty="0" err="1" smtClean="0">
                <a:latin typeface="Calibri" charset="0"/>
                <a:ea typeface="ヒラギノ角ゴ Pro W3" charset="0"/>
                <a:cs typeface="ヒラギノ角ゴ Pro W3" charset="0"/>
              </a:rPr>
              <a:t>espacio</a:t>
            </a:r>
            <a:r>
              <a:rPr lang="en-US" dirty="0" smtClean="0">
                <a:latin typeface="Calibri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dirty="0" err="1" smtClean="0">
                <a:latin typeface="Calibri" charset="0"/>
                <a:ea typeface="ヒラギノ角ゴ Pro W3" charset="0"/>
                <a:cs typeface="ヒラギノ角ゴ Pro W3" charset="0"/>
              </a:rPr>
              <a:t>público</a:t>
            </a:r>
            <a:r>
              <a:rPr lang="en-US" dirty="0" smtClean="0">
                <a:latin typeface="Calibri" charset="0"/>
                <a:ea typeface="ヒラギノ角ゴ Pro W3" charset="0"/>
                <a:cs typeface="ヒラギノ角ゴ Pro W3" charset="0"/>
              </a:rPr>
              <a:t> en Europa 2015</a:t>
            </a:r>
            <a:endParaRPr lang="en-US" dirty="0"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38915" name="Content Placeholder 3" descr="satvidacdadysatesppub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133" y="1417638"/>
            <a:ext cx="8686800" cy="5440362"/>
          </a:xfrm>
        </p:spPr>
      </p:pic>
    </p:spTree>
    <p:extLst>
      <p:ext uri="{BB962C8B-B14F-4D97-AF65-F5344CB8AC3E}">
        <p14:creationId xmlns:p14="http://schemas.microsoft.com/office/powerpoint/2010/main" val="619682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err="1" smtClean="0">
                <a:latin typeface="Calibri" charset="0"/>
                <a:ea typeface="ヒラギノ角ゴ Pro W3" charset="0"/>
                <a:cs typeface="ヒラギノ角ゴ Pro W3" charset="0"/>
              </a:rPr>
              <a:t>Sentimiento</a:t>
            </a:r>
            <a:r>
              <a:rPr lang="en-US" sz="4000" dirty="0" smtClean="0">
                <a:latin typeface="Calibri" charset="0"/>
                <a:ea typeface="ヒラギノ角ゴ Pro W3" charset="0"/>
                <a:cs typeface="ヒラギノ角ゴ Pro W3" charset="0"/>
              </a:rPr>
              <a:t> de </a:t>
            </a:r>
            <a:r>
              <a:rPr lang="en-US" sz="4000" dirty="0" err="1" smtClean="0">
                <a:latin typeface="Calibri" charset="0"/>
                <a:ea typeface="ヒラギノ角ゴ Pro W3" charset="0"/>
                <a:cs typeface="ヒラギノ角ゴ Pro W3" charset="0"/>
              </a:rPr>
              <a:t>seguridad</a:t>
            </a:r>
            <a:r>
              <a:rPr lang="en-US" sz="4000" dirty="0" smtClean="0">
                <a:latin typeface="Calibri" charset="0"/>
                <a:ea typeface="ヒラギノ角ゴ Pro W3" charset="0"/>
                <a:cs typeface="ヒラギノ角ゴ Pro W3" charset="0"/>
              </a:rPr>
              <a:t> y </a:t>
            </a:r>
            <a:br>
              <a:rPr lang="en-US" sz="4000" dirty="0" smtClean="0">
                <a:latin typeface="Calibri" charset="0"/>
                <a:ea typeface="ヒラギノ角ゴ Pro W3" charset="0"/>
                <a:cs typeface="ヒラギノ角ゴ Pro W3" charset="0"/>
              </a:rPr>
            </a:br>
            <a:r>
              <a:rPr lang="en-US" sz="4000" dirty="0" err="1" smtClean="0">
                <a:latin typeface="Calibri" charset="0"/>
                <a:ea typeface="ヒラギノ角ゴ Pro W3" charset="0"/>
                <a:cs typeface="ヒラギノ角ゴ Pro W3" charset="0"/>
              </a:rPr>
              <a:t>satisfacción</a:t>
            </a:r>
            <a:r>
              <a:rPr lang="en-US" sz="4000" dirty="0" smtClean="0">
                <a:latin typeface="Calibri" charset="0"/>
                <a:ea typeface="ヒラギノ角ゴ Pro W3" charset="0"/>
                <a:cs typeface="ヒラギノ角ゴ Pro W3" charset="0"/>
              </a:rPr>
              <a:t> con </a:t>
            </a:r>
            <a:r>
              <a:rPr lang="en-US" sz="4000" dirty="0" err="1" smtClean="0">
                <a:latin typeface="Calibri" charset="0"/>
                <a:ea typeface="ヒラギノ角ゴ Pro W3" charset="0"/>
                <a:cs typeface="ヒラギノ角ゴ Pro W3" charset="0"/>
              </a:rPr>
              <a:t>vida</a:t>
            </a:r>
            <a:r>
              <a:rPr lang="en-US" sz="4000" dirty="0" smtClean="0">
                <a:latin typeface="Calibri" charset="0"/>
                <a:ea typeface="ヒラギノ角ゴ Pro W3" charset="0"/>
                <a:cs typeface="ヒラギノ角ゴ Pro W3" charset="0"/>
              </a:rPr>
              <a:t> en </a:t>
            </a:r>
            <a:r>
              <a:rPr lang="en-US" sz="4000" dirty="0" err="1" smtClean="0">
                <a:latin typeface="Calibri" charset="0"/>
                <a:ea typeface="ヒラギノ角ゴ Pro W3" charset="0"/>
                <a:cs typeface="ヒラギノ角ゴ Pro W3" charset="0"/>
              </a:rPr>
              <a:t>su</a:t>
            </a:r>
            <a:r>
              <a:rPr lang="en-US" sz="4000" dirty="0" smtClean="0">
                <a:latin typeface="Calibri" charset="0"/>
                <a:ea typeface="ヒラギノ角ゴ Pro W3" charset="0"/>
                <a:cs typeface="ヒラギノ角ゴ Pro W3" charset="0"/>
              </a:rPr>
              <a:t> ciudad </a:t>
            </a:r>
            <a:r>
              <a:rPr lang="en-US" dirty="0" smtClean="0">
                <a:latin typeface="Calibri" charset="0"/>
                <a:ea typeface="ヒラギノ角ゴ Pro W3" charset="0"/>
                <a:cs typeface="ヒラギノ角ゴ Pro W3" charset="0"/>
              </a:rPr>
              <a:t>2015</a:t>
            </a:r>
            <a:endParaRPr lang="en-US" dirty="0"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39939" name="Content Placeholder 3" descr="ciudadseguraysatisfech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072" y="1600200"/>
            <a:ext cx="8077728" cy="5197868"/>
          </a:xfrm>
        </p:spPr>
      </p:pic>
    </p:spTree>
    <p:extLst>
      <p:ext uri="{BB962C8B-B14F-4D97-AF65-F5344CB8AC3E}">
        <p14:creationId xmlns:p14="http://schemas.microsoft.com/office/powerpoint/2010/main" val="2300023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Espacio público </a:t>
            </a:r>
            <a:br>
              <a:rPr lang="es-ES" dirty="0" smtClean="0"/>
            </a:br>
            <a:r>
              <a:rPr lang="es-ES" dirty="0" smtClean="0"/>
              <a:t>(GEHL, CIUDADES PARA TODOS 2014)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/>
              <a:t>Los espacios </a:t>
            </a:r>
            <a:r>
              <a:rPr lang="es-ES" dirty="0" err="1"/>
              <a:t>públicos</a:t>
            </a:r>
            <a:r>
              <a:rPr lang="es-ES" dirty="0"/>
              <a:t> y las calles son, y deben ser vistos como tales, </a:t>
            </a:r>
            <a:r>
              <a:rPr lang="es-ES" u="sng" dirty="0" err="1"/>
              <a:t>áreas</a:t>
            </a:r>
            <a:r>
              <a:rPr lang="es-ES" u="sng" dirty="0"/>
              <a:t> </a:t>
            </a:r>
            <a:r>
              <a:rPr lang="es-ES" u="sng" dirty="0" smtClean="0"/>
              <a:t>MULTIFUNCIONALES </a:t>
            </a:r>
            <a:r>
              <a:rPr lang="es-ES" dirty="0" smtClean="0"/>
              <a:t>en </a:t>
            </a:r>
            <a:r>
              <a:rPr lang="es-ES" dirty="0"/>
              <a:t>las que se produce la </a:t>
            </a:r>
            <a:r>
              <a:rPr lang="es-ES" u="sng" dirty="0" err="1"/>
              <a:t>interacción</a:t>
            </a:r>
            <a:r>
              <a:rPr lang="es-ES" u="sng" dirty="0"/>
              <a:t> social</a:t>
            </a:r>
            <a:r>
              <a:rPr lang="es-ES" dirty="0"/>
              <a:t>, el </a:t>
            </a:r>
            <a:r>
              <a:rPr lang="es-ES" u="sng" dirty="0"/>
              <a:t>intercambio </a:t>
            </a:r>
            <a:r>
              <a:rPr lang="es-ES" u="sng" dirty="0" err="1"/>
              <a:t>económico</a:t>
            </a:r>
            <a:r>
              <a:rPr lang="es-ES" u="sng" dirty="0"/>
              <a:t> y la </a:t>
            </a:r>
            <a:r>
              <a:rPr lang="es-ES" u="sng" dirty="0" err="1"/>
              <a:t>manifestación</a:t>
            </a:r>
            <a:r>
              <a:rPr lang="es-ES" u="sng" dirty="0"/>
              <a:t> cultural </a:t>
            </a:r>
            <a:r>
              <a:rPr lang="es-ES" dirty="0"/>
              <a:t>para una gran </a:t>
            </a:r>
            <a:r>
              <a:rPr lang="es-ES" u="sng" dirty="0" smtClean="0"/>
              <a:t>DIVERSIDAD de </a:t>
            </a:r>
            <a:r>
              <a:rPr lang="es-ES" u="sng" dirty="0"/>
              <a:t>actores</a:t>
            </a:r>
            <a:r>
              <a:rPr lang="es-ES" dirty="0"/>
              <a:t>. </a:t>
            </a:r>
            <a:endParaRPr lang="es-ES" dirty="0" smtClean="0"/>
          </a:p>
          <a:p>
            <a:r>
              <a:rPr lang="es-ES" dirty="0" smtClean="0"/>
              <a:t>La </a:t>
            </a:r>
            <a:r>
              <a:rPr lang="es-ES" dirty="0" err="1"/>
              <a:t>planificación</a:t>
            </a:r>
            <a:r>
              <a:rPr lang="es-ES" dirty="0"/>
              <a:t> urbana tiene la tarea de organizar estos espacios, y el </a:t>
            </a:r>
            <a:r>
              <a:rPr lang="es-ES" dirty="0" err="1" smtClean="0"/>
              <a:t>diseño</a:t>
            </a:r>
            <a:r>
              <a:rPr lang="es-ES" dirty="0" smtClean="0"/>
              <a:t> </a:t>
            </a:r>
            <a:r>
              <a:rPr lang="es-ES" dirty="0"/>
              <a:t>tiene la responsabilidad de alentar su uso, logrando que transmitan una </a:t>
            </a:r>
            <a:r>
              <a:rPr lang="es-ES" u="sng" dirty="0" err="1"/>
              <a:t>sensación</a:t>
            </a:r>
            <a:r>
              <a:rPr lang="es-ES" u="sng" dirty="0"/>
              <a:t> de </a:t>
            </a:r>
            <a:r>
              <a:rPr lang="es-ES" u="sng" dirty="0" smtClean="0"/>
              <a:t>IDENTIDAD y </a:t>
            </a:r>
            <a:r>
              <a:rPr lang="es-ES" u="sng" dirty="0"/>
              <a:t>de </a:t>
            </a:r>
            <a:r>
              <a:rPr lang="es-ES" u="sng" dirty="0" smtClean="0"/>
              <a:t>PERTENENCIA</a:t>
            </a:r>
            <a:r>
              <a:rPr lang="es-ES" dirty="0" smtClean="0"/>
              <a:t>. </a:t>
            </a:r>
            <a:endParaRPr lang="es-ES" dirty="0"/>
          </a:p>
          <a:p>
            <a:r>
              <a:rPr lang="es-ES" dirty="0" smtClean="0"/>
              <a:t>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83410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FUNCIÓN EN EL ESPACIO PUBLICO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53068"/>
            <a:ext cx="8229600" cy="487309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s-ES" dirty="0" smtClean="0"/>
              <a:t>ALGUNAS FUNCIONES: MULTIFUNCIONALIDAD = RIQUEZA DE ESPACIO PUBLICO</a:t>
            </a:r>
          </a:p>
          <a:p>
            <a:r>
              <a:rPr lang="es-ES" sz="4600" dirty="0" smtClean="0"/>
              <a:t>Encuentro</a:t>
            </a:r>
          </a:p>
          <a:p>
            <a:r>
              <a:rPr lang="es-ES" sz="4600" dirty="0"/>
              <a:t>Comercio legal e ilegal </a:t>
            </a:r>
            <a:endParaRPr lang="es-ES" sz="4600" dirty="0" smtClean="0"/>
          </a:p>
          <a:p>
            <a:r>
              <a:rPr lang="es-ES" sz="4600" dirty="0" smtClean="0"/>
              <a:t>Cuidado</a:t>
            </a:r>
          </a:p>
          <a:p>
            <a:r>
              <a:rPr lang="es-ES" sz="4600" dirty="0" smtClean="0"/>
              <a:t>Juego </a:t>
            </a:r>
          </a:p>
          <a:p>
            <a:r>
              <a:rPr lang="es-ES" sz="4600" dirty="0" smtClean="0"/>
              <a:t>Descanso </a:t>
            </a:r>
          </a:p>
          <a:p>
            <a:r>
              <a:rPr lang="es-ES" sz="4600" dirty="0" smtClean="0"/>
              <a:t>Ocio</a:t>
            </a:r>
          </a:p>
          <a:p>
            <a:r>
              <a:rPr lang="es-ES" sz="4600" dirty="0" smtClean="0"/>
              <a:t>Tránsito </a:t>
            </a:r>
          </a:p>
          <a:p>
            <a:r>
              <a:rPr lang="es-ES" sz="4600" dirty="0" smtClean="0"/>
              <a:t>Entretenimiento : ver, espectáculo urbano</a:t>
            </a:r>
          </a:p>
          <a:p>
            <a:r>
              <a:rPr lang="es-ES" sz="4600" dirty="0" smtClean="0"/>
              <a:t>Empoderamiento : ser visto</a:t>
            </a:r>
          </a:p>
          <a:p>
            <a:r>
              <a:rPr lang="es-ES" sz="4600" dirty="0" smtClean="0"/>
              <a:t>Reconocimiento e </a:t>
            </a:r>
            <a:r>
              <a:rPr lang="es-ES" sz="4600" dirty="0"/>
              <a:t>Identidad. </a:t>
            </a:r>
            <a:r>
              <a:rPr lang="es-ES" sz="4600" dirty="0" err="1"/>
              <a:t>Simbolico</a:t>
            </a:r>
            <a:r>
              <a:rPr lang="es-ES" sz="4600" dirty="0"/>
              <a:t> </a:t>
            </a:r>
            <a:endParaRPr lang="es-ES" sz="4600" dirty="0" smtClean="0"/>
          </a:p>
          <a:p>
            <a:r>
              <a:rPr lang="es-ES" sz="4600" dirty="0" err="1" smtClean="0"/>
              <a:t>etc</a:t>
            </a:r>
            <a:endParaRPr lang="es-ES" sz="4600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10544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4800" b="1" dirty="0" smtClean="0"/>
              <a:t>MERCADOS DE ABASTOS</a:t>
            </a:r>
          </a:p>
          <a:p>
            <a:pPr marL="0" indent="0" algn="ctr">
              <a:buNone/>
            </a:pPr>
            <a:r>
              <a:rPr lang="es-ES" sz="4800" b="1" dirty="0" smtClean="0"/>
              <a:t> DE MADRID </a:t>
            </a:r>
          </a:p>
          <a:p>
            <a:pPr marL="0" indent="0" algn="ctr">
              <a:buNone/>
            </a:pPr>
            <a:r>
              <a:rPr lang="es-ES" sz="4800" b="1" dirty="0" smtClean="0"/>
              <a:t>ESPACIOS DE INTERACCION</a:t>
            </a:r>
            <a:endParaRPr lang="es-ES" sz="4800" b="1" dirty="0"/>
          </a:p>
        </p:txBody>
      </p:sp>
    </p:spTree>
    <p:extLst>
      <p:ext uri="{BB962C8B-B14F-4D97-AF65-F5344CB8AC3E}">
        <p14:creationId xmlns:p14="http://schemas.microsoft.com/office/powerpoint/2010/main" val="3640193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Espacio Público: Mercados de abastos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/>
              <a:t>De Espacio público abierto a </a:t>
            </a:r>
            <a:r>
              <a:rPr lang="es-ES" dirty="0" smtClean="0"/>
              <a:t>COMODIFICADO, PRIVATIZADO.</a:t>
            </a:r>
            <a:endParaRPr lang="es-ES" dirty="0" smtClean="0"/>
          </a:p>
          <a:p>
            <a:r>
              <a:rPr lang="es-ES" dirty="0" smtClean="0"/>
              <a:t>Relacionado con </a:t>
            </a:r>
            <a:r>
              <a:rPr lang="es-ES" dirty="0" err="1" smtClean="0"/>
              <a:t>turistificación</a:t>
            </a:r>
            <a:r>
              <a:rPr lang="es-ES" dirty="0" smtClean="0"/>
              <a:t>, planes estratégicos, </a:t>
            </a:r>
            <a:r>
              <a:rPr lang="es-ES" dirty="0" err="1" smtClean="0"/>
              <a:t>gentrificación</a:t>
            </a:r>
            <a:r>
              <a:rPr lang="es-ES" dirty="0" smtClean="0"/>
              <a:t>, espacio público, regeneración, inclusión exclusión, etc.  </a:t>
            </a:r>
          </a:p>
          <a:p>
            <a:r>
              <a:rPr lang="es-ES" dirty="0" smtClean="0"/>
              <a:t>EJM: MERCADOS DE ABASTOS. Comparativa mercados de abastos del centro de la ciudad.  </a:t>
            </a:r>
            <a:endParaRPr lang="es-ES" dirty="0"/>
          </a:p>
          <a:p>
            <a:r>
              <a:rPr lang="es-ES" dirty="0" smtClean="0"/>
              <a:t>PUBLICOS: Inclusión y exclusión de vecinos, </a:t>
            </a:r>
            <a:r>
              <a:rPr lang="es-ES" dirty="0" err="1" smtClean="0"/>
              <a:t>gentries</a:t>
            </a:r>
            <a:r>
              <a:rPr lang="es-ES" dirty="0" smtClean="0"/>
              <a:t>, turistas, estudiantes, </a:t>
            </a:r>
            <a:r>
              <a:rPr lang="es-ES" dirty="0" err="1" smtClean="0"/>
              <a:t>businessmen</a:t>
            </a:r>
            <a:r>
              <a:rPr lang="es-ES" dirty="0" smtClean="0"/>
              <a:t>, etc.  </a:t>
            </a:r>
          </a:p>
          <a:p>
            <a:r>
              <a:rPr lang="es-ES" dirty="0" smtClean="0"/>
              <a:t>Sistema de indicadores de sostenibilidad en base a la inclusión exclusión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95076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Los mercados de abastos </a:t>
            </a:r>
            <a:r>
              <a:rPr lang="es-ES" dirty="0" err="1" smtClean="0"/>
              <a:t>comodificados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</a:t>
            </a:r>
            <a:r>
              <a:rPr lang="es-ES" dirty="0" smtClean="0"/>
              <a:t>xperiencia </a:t>
            </a:r>
            <a:r>
              <a:rPr lang="es-ES" dirty="0"/>
              <a:t>de las compras puede decirse que es “como un sueño”.  No se compran solo productos, sino que “se compra la </a:t>
            </a:r>
            <a:r>
              <a:rPr lang="es-ES" dirty="0" smtClean="0"/>
              <a:t>SOCIABILIDAD y </a:t>
            </a:r>
            <a:r>
              <a:rPr lang="es-ES" dirty="0"/>
              <a:t>la </a:t>
            </a:r>
            <a:r>
              <a:rPr lang="es-ES" dirty="0" smtClean="0"/>
              <a:t>COMUNIDAD, </a:t>
            </a:r>
            <a:r>
              <a:rPr lang="es-ES" dirty="0"/>
              <a:t>en un espacio público donde </a:t>
            </a:r>
            <a:r>
              <a:rPr lang="es-ES" dirty="0" smtClean="0"/>
              <a:t>SE SIENTEN A GUSTO” </a:t>
            </a:r>
            <a:r>
              <a:rPr lang="es-ES" dirty="0"/>
              <a:t>(</a:t>
            </a:r>
            <a:r>
              <a:rPr lang="es-ES" dirty="0" err="1"/>
              <a:t>Zukin</a:t>
            </a:r>
            <a:r>
              <a:rPr lang="es-ES" dirty="0"/>
              <a:t>” en  Hutchinson 2010). </a:t>
            </a:r>
            <a:endParaRPr lang="es-ES" dirty="0" smtClean="0"/>
          </a:p>
          <a:p>
            <a:r>
              <a:rPr lang="es-ES" dirty="0" smtClean="0"/>
              <a:t>“Vivir </a:t>
            </a:r>
            <a:r>
              <a:rPr lang="es-ES" dirty="0" smtClean="0"/>
              <a:t>como un </a:t>
            </a:r>
            <a:r>
              <a:rPr lang="es-ES" dirty="0" smtClean="0"/>
              <a:t>local”.  </a:t>
            </a:r>
            <a:r>
              <a:rPr lang="es-ES" dirty="0" smtClean="0"/>
              <a:t>Turismo experiencial</a:t>
            </a:r>
          </a:p>
          <a:p>
            <a:r>
              <a:rPr lang="es-ES" dirty="0" smtClean="0"/>
              <a:t>Identidad consumo y ocio, no laboral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08401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797"/>
          </a:xfrm>
        </p:spPr>
        <p:txBody>
          <a:bodyPr>
            <a:normAutofit/>
          </a:bodyPr>
          <a:lstStyle/>
          <a:p>
            <a:r>
              <a:rPr lang="es-ES" sz="2800" dirty="0" smtClean="0"/>
              <a:t>Tabla de indicadores. Mercados centro BCN y Madrid</a:t>
            </a:r>
            <a:endParaRPr lang="es-ES" sz="2800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3677162"/>
              </p:ext>
            </p:extLst>
          </p:nvPr>
        </p:nvGraphicFramePr>
        <p:xfrm>
          <a:off x="0" y="909435"/>
          <a:ext cx="9144000" cy="5948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Documento" r:id="rId4" imgW="5740400" imgH="8102600" progId="Word.Document.12">
                  <p:embed/>
                </p:oleObj>
              </mc:Choice>
              <mc:Fallback>
                <p:oleObj name="Documento" r:id="rId4" imgW="5740400" imgH="8102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909435"/>
                        <a:ext cx="9144000" cy="59485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1222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DOS CASOS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MERCADO DE SAN </a:t>
            </a:r>
            <a:r>
              <a:rPr lang="es-ES" dirty="0" smtClean="0"/>
              <a:t>MIGUEL (SAN ANTON, ILDEFONSO, PLATEA, ETC)</a:t>
            </a:r>
            <a:endParaRPr lang="es-ES" dirty="0" smtClean="0"/>
          </a:p>
          <a:p>
            <a:r>
              <a:rPr lang="es-ES" dirty="0" smtClean="0"/>
              <a:t>MERCADO DE SAN </a:t>
            </a:r>
            <a:r>
              <a:rPr lang="es-ES" dirty="0" smtClean="0"/>
              <a:t>FERNANDO (ANTON MARTIN, MOSTENSES, ETC)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13243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err="1" smtClean="0">
                <a:latin typeface="Calibri" charset="0"/>
                <a:ea typeface="ヒラギノ角ゴ Pro W3" charset="0"/>
                <a:cs typeface="ヒラギノ角ゴ Pro W3" charset="0"/>
              </a:rPr>
              <a:t>Preguntas</a:t>
            </a:r>
            <a:r>
              <a:rPr lang="en-US" dirty="0" smtClean="0">
                <a:latin typeface="Calibri" charset="0"/>
                <a:ea typeface="ヒラギノ角ゴ Pro W3" charset="0"/>
                <a:cs typeface="ヒラギノ角ゴ Pro W3" charset="0"/>
              </a:rPr>
              <a:t>: </a:t>
            </a:r>
            <a:br>
              <a:rPr lang="en-US" dirty="0" smtClean="0">
                <a:latin typeface="Calibri" charset="0"/>
                <a:ea typeface="ヒラギノ角ゴ Pro W3" charset="0"/>
                <a:cs typeface="ヒラギノ角ゴ Pro W3" charset="0"/>
              </a:rPr>
            </a:br>
            <a:r>
              <a:rPr lang="en-US" sz="3600" dirty="0" smtClean="0">
                <a:latin typeface="Calibri" charset="0"/>
                <a:ea typeface="ヒラギノ角ゴ Pro W3" charset="0"/>
                <a:cs typeface="ヒラギノ角ゴ Pro W3" charset="0"/>
              </a:rPr>
              <a:t>ESPACIO PUBLICO, COMERCIO Y TURISMO</a:t>
            </a:r>
            <a:endParaRPr lang="en-US" sz="3600" dirty="0"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/>
            <a:r>
              <a:rPr lang="en-US" dirty="0" smtClean="0">
                <a:latin typeface="Calibri" charset="0"/>
                <a:ea typeface="ヒラギノ角ゴ Pro W3" charset="0"/>
                <a:cs typeface="ヒラギノ角ゴ Pro W3" charset="0"/>
              </a:rPr>
              <a:t>RELACION ESPACIO PUBLICO-COMERCIO-TURISMO</a:t>
            </a:r>
          </a:p>
          <a:p>
            <a:pPr eaLnBrk="1" hangingPunct="1"/>
            <a:r>
              <a:rPr lang="en-US" dirty="0" smtClean="0">
                <a:latin typeface="Calibri" charset="0"/>
                <a:ea typeface="ヒラギノ角ゴ Pro W3" charset="0"/>
                <a:cs typeface="ヒラギノ角ゴ Pro W3" charset="0"/>
              </a:rPr>
              <a:t>POR QUÉ FIJARNOS EN EL </a:t>
            </a:r>
            <a:r>
              <a:rPr lang="en-US" u="sng" dirty="0" smtClean="0">
                <a:latin typeface="Calibri" charset="0"/>
                <a:ea typeface="ヒラギノ角ゴ Pro W3" charset="0"/>
                <a:cs typeface="ヒラギノ角ゴ Pro W3" charset="0"/>
              </a:rPr>
              <a:t>ESPACIO PUBLICO</a:t>
            </a:r>
            <a:r>
              <a:rPr lang="en-US" dirty="0" smtClean="0">
                <a:latin typeface="Calibri" charset="0"/>
                <a:ea typeface="ヒラギノ角ゴ Pro W3" charset="0"/>
                <a:cs typeface="ヒラギノ角ゴ Pro W3" charset="0"/>
              </a:rPr>
              <a:t>? POR QUÉ ES IMPORTANTE PARA LA CIUDAD? QUÉ ES? </a:t>
            </a:r>
          </a:p>
          <a:p>
            <a:pPr eaLnBrk="1" hangingPunct="1"/>
            <a:r>
              <a:rPr lang="en-US" dirty="0" smtClean="0">
                <a:latin typeface="Calibri" charset="0"/>
                <a:ea typeface="ヒラギノ角ゴ Pro W3" charset="0"/>
                <a:cs typeface="ヒラギノ角ゴ Pro W3" charset="0"/>
              </a:rPr>
              <a:t>EL </a:t>
            </a:r>
            <a:r>
              <a:rPr lang="en-US" u="sng" dirty="0" smtClean="0">
                <a:latin typeface="Calibri" charset="0"/>
                <a:ea typeface="ヒラギノ角ゴ Pro W3" charset="0"/>
                <a:cs typeface="ヒラギノ角ゴ Pro W3" charset="0"/>
              </a:rPr>
              <a:t>COMERCIO</a:t>
            </a:r>
            <a:r>
              <a:rPr lang="en-US" dirty="0" smtClean="0">
                <a:latin typeface="Calibri" charset="0"/>
                <a:ea typeface="ヒラギノ角ゴ Pro W3" charset="0"/>
                <a:cs typeface="ヒラギノ角ゴ Pro W3" charset="0"/>
              </a:rPr>
              <a:t> ¿ES UN ESPACIO PUBLICO?</a:t>
            </a:r>
            <a:r>
              <a:rPr lang="en-US" dirty="0">
                <a:latin typeface="Calibri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dirty="0" smtClean="0">
                <a:latin typeface="Calibri" charset="0"/>
                <a:ea typeface="ヒラギノ角ゴ Pro W3" charset="0"/>
                <a:cs typeface="ヒラギノ角ゴ Pro W3" charset="0"/>
              </a:rPr>
              <a:t>¿QUÉ PAPEL JUEGA</a:t>
            </a:r>
            <a:r>
              <a:rPr lang="en-US" dirty="0" smtClean="0">
                <a:latin typeface="Calibri" charset="0"/>
                <a:ea typeface="ヒラギノ角ゴ Pro W3" charset="0"/>
                <a:cs typeface="ヒラギノ角ゴ Pro W3" charset="0"/>
              </a:rPr>
              <a:t>?</a:t>
            </a:r>
            <a:r>
              <a:rPr lang="en-US" dirty="0">
                <a:latin typeface="Calibri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dirty="0" smtClean="0">
                <a:latin typeface="Calibri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dirty="0" smtClean="0">
                <a:latin typeface="Calibri" charset="0"/>
                <a:ea typeface="ヒラギノ角ゴ Pro W3" charset="0"/>
                <a:cs typeface="ヒラギノ角ゴ Pro W3" charset="0"/>
              </a:rPr>
              <a:t>¿</a:t>
            </a:r>
            <a:r>
              <a:rPr lang="en-US" dirty="0" smtClean="0">
                <a:latin typeface="Calibri" charset="0"/>
                <a:ea typeface="ヒラギノ角ゴ Pro W3" charset="0"/>
                <a:cs typeface="ヒラギノ角ゴ Pro W3" charset="0"/>
              </a:rPr>
              <a:t>POR QUE ES INDICADOR DE VIDA DE LA CIUDAD? </a:t>
            </a:r>
          </a:p>
          <a:p>
            <a:pPr eaLnBrk="1" hangingPunct="1"/>
            <a:r>
              <a:rPr lang="en-US" dirty="0" smtClean="0">
                <a:latin typeface="Calibri" charset="0"/>
                <a:ea typeface="ヒラギノ角ゴ Pro W3" charset="0"/>
                <a:cs typeface="ヒラギノ角ゴ Pro W3" charset="0"/>
              </a:rPr>
              <a:t>SON LOS TURISTAS AQUELLO QUE TODOS LOS MUNICIPIOS QUIEREN ATRAER?  Y COMO ATRAERLOS SOBRE EL COMERCIO? A QUIEN PERJUDICA</a:t>
            </a:r>
            <a:r>
              <a:rPr lang="en-US" dirty="0" smtClean="0">
                <a:latin typeface="Calibri" charset="0"/>
                <a:ea typeface="ヒラギノ角ゴ Pro W3" charset="0"/>
                <a:cs typeface="ヒラギノ角ゴ Pro W3" charset="0"/>
              </a:rPr>
              <a:t>? A QUIEN BENEFICIA? </a:t>
            </a:r>
            <a:r>
              <a:rPr lang="en-US" dirty="0" smtClean="0">
                <a:latin typeface="Calibri" charset="0"/>
                <a:ea typeface="ヒラギノ角ゴ Pro W3" charset="0"/>
                <a:cs typeface="ヒラギノ角ゴ Pro W3" charset="0"/>
              </a:rPr>
              <a:t>COMO?</a:t>
            </a:r>
            <a:endParaRPr lang="en-US" dirty="0"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4199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91318" y="274638"/>
            <a:ext cx="2795481" cy="2168978"/>
          </a:xfrm>
        </p:spPr>
        <p:txBody>
          <a:bodyPr/>
          <a:lstStyle/>
          <a:p>
            <a:r>
              <a:rPr lang="es-ES" dirty="0" smtClean="0"/>
              <a:t>Mercado de San Miguel</a:t>
            </a:r>
            <a:endParaRPr lang="es-ES" dirty="0"/>
          </a:p>
        </p:txBody>
      </p:sp>
      <p:pic>
        <p:nvPicPr>
          <p:cNvPr id="4" name="Marcador de contenido 3" descr="mercado_san_migue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6" b="4886"/>
          <a:stretch>
            <a:fillRect/>
          </a:stretch>
        </p:blipFill>
        <p:spPr>
          <a:xfrm>
            <a:off x="190680" y="32635"/>
            <a:ext cx="5700639" cy="3135132"/>
          </a:xfrm>
        </p:spPr>
      </p:pic>
      <p:pic>
        <p:nvPicPr>
          <p:cNvPr id="5" name="Imagen 4" descr="mercadosmiguelambien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883" y="2714536"/>
            <a:ext cx="5200032" cy="3895005"/>
          </a:xfrm>
          <a:prstGeom prst="rect">
            <a:avLst/>
          </a:prstGeom>
        </p:spPr>
      </p:pic>
      <p:pic>
        <p:nvPicPr>
          <p:cNvPr id="6" name="Marcador de contenido 3" descr="msanmiguel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2" b="9422"/>
          <a:stretch>
            <a:fillRect/>
          </a:stretch>
        </p:blipFill>
        <p:spPr>
          <a:xfrm>
            <a:off x="-108800" y="4495953"/>
            <a:ext cx="4294931" cy="236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1633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55266" y="274638"/>
            <a:ext cx="4531533" cy="1230187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Mercado de San </a:t>
            </a:r>
            <a:r>
              <a:rPr lang="es-ES" dirty="0"/>
              <a:t>F</a:t>
            </a:r>
            <a:r>
              <a:rPr lang="es-ES" dirty="0" smtClean="0"/>
              <a:t>ernando </a:t>
            </a:r>
            <a:endParaRPr lang="es-ES" dirty="0"/>
          </a:p>
        </p:txBody>
      </p:sp>
      <p:pic>
        <p:nvPicPr>
          <p:cNvPr id="11" name="Imagen 10" descr="mercadosanfernand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9810" cy="3201512"/>
          </a:xfrm>
          <a:prstGeom prst="rect">
            <a:avLst/>
          </a:prstGeom>
        </p:spPr>
      </p:pic>
      <p:pic>
        <p:nvPicPr>
          <p:cNvPr id="4" name="Imagen 3" descr="LACASQUERIA_sanfernand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1512"/>
            <a:ext cx="3810000" cy="2527300"/>
          </a:xfrm>
          <a:prstGeom prst="rect">
            <a:avLst/>
          </a:prstGeom>
        </p:spPr>
      </p:pic>
      <p:pic>
        <p:nvPicPr>
          <p:cNvPr id="5" name="Imagen 4" descr="PESCADERIA_sanfernand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98" y="1689604"/>
            <a:ext cx="4267201" cy="2830577"/>
          </a:xfrm>
          <a:prstGeom prst="rect">
            <a:avLst/>
          </a:prstGeom>
        </p:spPr>
      </p:pic>
      <p:pic>
        <p:nvPicPr>
          <p:cNvPr id="6" name="Imagen 5" descr="sanfernandoambientedoming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613" y="4343399"/>
            <a:ext cx="5612585" cy="233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1809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Conclusiones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2642"/>
          </a:xfrm>
        </p:spPr>
        <p:txBody>
          <a:bodyPr>
            <a:normAutofit fontScale="70000" lnSpcReduction="20000"/>
          </a:bodyPr>
          <a:lstStyle/>
          <a:p>
            <a:r>
              <a:rPr lang="es-ES_tradnl" dirty="0" smtClean="0"/>
              <a:t>MERCADOS TURISTIFICADOS: La </a:t>
            </a:r>
            <a:r>
              <a:rPr lang="es-ES_tradnl" u="sng" dirty="0"/>
              <a:t>transformación de estos espacios públicos </a:t>
            </a:r>
            <a:r>
              <a:rPr lang="es-ES_tradnl" u="sng" dirty="0" smtClean="0"/>
              <a:t>INCENTIVA y ACOMPAÑA al </a:t>
            </a:r>
            <a:r>
              <a:rPr lang="es-ES_tradnl" u="sng" dirty="0"/>
              <a:t>tiempo que refuerza la tendencia </a:t>
            </a:r>
            <a:r>
              <a:rPr lang="es-ES_tradnl" u="sng" dirty="0" smtClean="0"/>
              <a:t>NEOLIBERALIZADORA </a:t>
            </a:r>
            <a:r>
              <a:rPr lang="es-ES_tradnl" u="sng" dirty="0" smtClean="0"/>
              <a:t>y COMODIFICADORA </a:t>
            </a:r>
            <a:r>
              <a:rPr lang="es-ES_tradnl" dirty="0" smtClean="0"/>
              <a:t>en </a:t>
            </a:r>
            <a:r>
              <a:rPr lang="es-ES_tradnl" dirty="0"/>
              <a:t>el centro urbano y </a:t>
            </a:r>
            <a:r>
              <a:rPr lang="es-ES_tradnl" dirty="0" err="1"/>
              <a:t>asi</a:t>
            </a:r>
            <a:r>
              <a:rPr lang="es-ES_tradnl" dirty="0"/>
              <a:t> en la totalidad de la ciudad.   </a:t>
            </a:r>
            <a:endParaRPr lang="es-ES" dirty="0"/>
          </a:p>
          <a:p>
            <a:r>
              <a:rPr lang="es-ES_tradnl" dirty="0" smtClean="0"/>
              <a:t>HAY ALTERNATIVAS: un </a:t>
            </a:r>
            <a:r>
              <a:rPr lang="es-ES_tradnl" u="sng" dirty="0"/>
              <a:t>espacio </a:t>
            </a:r>
            <a:r>
              <a:rPr lang="es-ES_tradnl" u="sng" dirty="0" smtClean="0"/>
              <a:t>COMPARTIDO y </a:t>
            </a:r>
            <a:r>
              <a:rPr lang="es-ES_tradnl" u="sng" dirty="0"/>
              <a:t>en el que conviven los sectores tradicionales con los nuevos</a:t>
            </a:r>
            <a:r>
              <a:rPr lang="es-ES_tradnl" dirty="0"/>
              <a:t>, provocando soluciones mas </a:t>
            </a:r>
            <a:r>
              <a:rPr lang="es-ES_tradnl" dirty="0" smtClean="0"/>
              <a:t>SOSTENIBLES.  </a:t>
            </a:r>
            <a:r>
              <a:rPr lang="es-ES_tradnl" dirty="0" smtClean="0"/>
              <a:t>San Miguel versus </a:t>
            </a:r>
            <a:r>
              <a:rPr lang="es-ES_tradnl" dirty="0" smtClean="0"/>
              <a:t>San Fernando, OTRAS</a:t>
            </a:r>
            <a:endParaRPr lang="es-ES" dirty="0"/>
          </a:p>
          <a:p>
            <a:r>
              <a:rPr lang="es-ES_tradnl" dirty="0" smtClean="0"/>
              <a:t>Transformación </a:t>
            </a:r>
            <a:r>
              <a:rPr lang="es-ES_tradnl" dirty="0"/>
              <a:t>por las </a:t>
            </a:r>
            <a:r>
              <a:rPr lang="es-ES_tradnl" dirty="0" smtClean="0"/>
              <a:t>NUEVAS DEMANDAS DEL NEOLIBERALISMO que </a:t>
            </a:r>
            <a:r>
              <a:rPr lang="es-ES_tradnl" dirty="0"/>
              <a:t>de la mano de turistas y </a:t>
            </a:r>
            <a:r>
              <a:rPr lang="es-ES_tradnl" dirty="0" err="1"/>
              <a:t>gentries</a:t>
            </a:r>
            <a:r>
              <a:rPr lang="es-ES_tradnl" dirty="0"/>
              <a:t> presionan para la </a:t>
            </a:r>
            <a:r>
              <a:rPr lang="es-ES_tradnl" dirty="0" err="1"/>
              <a:t>comodificación</a:t>
            </a:r>
            <a:r>
              <a:rPr lang="es-ES_tradnl" dirty="0"/>
              <a:t> </a:t>
            </a:r>
            <a:r>
              <a:rPr lang="es-ES_tradnl" dirty="0" smtClean="0"/>
              <a:t>del espacio público.  </a:t>
            </a:r>
            <a:r>
              <a:rPr lang="es-ES_tradnl" dirty="0"/>
              <a:t>La perdida del sentido de </a:t>
            </a:r>
            <a:r>
              <a:rPr lang="es-ES_tradnl" dirty="0" smtClean="0"/>
              <a:t>ENCUENTRO Y RELACION del </a:t>
            </a:r>
            <a:r>
              <a:rPr lang="es-ES_tradnl" dirty="0"/>
              <a:t>espacio publico es sustituido por la </a:t>
            </a:r>
            <a:r>
              <a:rPr lang="es-ES_tradnl" dirty="0" err="1"/>
              <a:t>comodificación</a:t>
            </a:r>
            <a:r>
              <a:rPr lang="es-ES_tradnl" dirty="0"/>
              <a:t> de este y así por la apertura de este hacia los sectores vencedores de la ciudad neoliberal.   </a:t>
            </a:r>
            <a:endParaRPr lang="es-ES_tradnl" dirty="0" smtClean="0"/>
          </a:p>
          <a:p>
            <a:r>
              <a:rPr lang="es-ES_tradnl" dirty="0" err="1" smtClean="0"/>
              <a:t>Dinamicas</a:t>
            </a:r>
            <a:r>
              <a:rPr lang="es-ES_tradnl" dirty="0" smtClean="0"/>
              <a:t> </a:t>
            </a:r>
            <a:r>
              <a:rPr lang="es-ES_tradnl" dirty="0" err="1" smtClean="0"/>
              <a:t>gentrificadoras</a:t>
            </a:r>
            <a:r>
              <a:rPr lang="es-ES_tradnl" dirty="0" smtClean="0"/>
              <a:t>, </a:t>
            </a:r>
            <a:r>
              <a:rPr lang="es-ES_tradnl" dirty="0" err="1" smtClean="0"/>
              <a:t>trendificadoras</a:t>
            </a:r>
            <a:r>
              <a:rPr lang="es-ES_tradnl" dirty="0" smtClean="0"/>
              <a:t>, </a:t>
            </a:r>
            <a:r>
              <a:rPr lang="es-ES_tradnl" dirty="0" err="1" smtClean="0"/>
              <a:t>turistificadoras</a:t>
            </a:r>
            <a:r>
              <a:rPr lang="es-ES_tradnl" dirty="0" smtClean="0"/>
              <a:t>, </a:t>
            </a:r>
            <a:r>
              <a:rPr lang="es-ES_tradnl" dirty="0" err="1" smtClean="0"/>
              <a:t>studentification</a:t>
            </a:r>
            <a:r>
              <a:rPr lang="es-ES_tradnl" dirty="0" smtClean="0"/>
              <a:t>, etc.  </a:t>
            </a:r>
            <a:r>
              <a:rPr lang="es-ES_tradnl" smtClean="0"/>
              <a:t>QUEREMOS INCENTIVARLAS? 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081199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ATENCION:  LA IMPORTANCIA DEL PROCESO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800" dirty="0" smtClean="0"/>
              <a:t>IMPLICACION DE LOS CIUDADANOS Y AGENTES DE MANERA EQUITATIVA. EMPODERAR VOCES DEBILES.  NO TERRAZAS Y TURISTAS, SINO EXPERIENCIAS MIXTAS </a:t>
            </a:r>
          </a:p>
          <a:p>
            <a:endParaRPr lang="es-ES" dirty="0"/>
          </a:p>
        </p:txBody>
      </p:sp>
      <p:pic>
        <p:nvPicPr>
          <p:cNvPr id="4" name="Imagen 3" descr="igualdadvsequid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801" y="3002952"/>
            <a:ext cx="4711700" cy="352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8952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0134" y="274638"/>
            <a:ext cx="2336800" cy="5851525"/>
          </a:xfrm>
        </p:spPr>
        <p:txBody>
          <a:bodyPr>
            <a:normAutofit fontScale="92500" lnSpcReduction="20000"/>
          </a:bodyPr>
          <a:lstStyle/>
          <a:p>
            <a:r>
              <a:rPr lang="es-ES_tradnl" b="1" dirty="0"/>
              <a:t>LA RIQUEZA DE LA MIRADA DE CADA UNO SOBRE LA </a:t>
            </a:r>
            <a:r>
              <a:rPr lang="es-ES_tradnl" b="1" dirty="0" smtClean="0"/>
              <a:t>REALIDAD- </a:t>
            </a:r>
            <a:r>
              <a:rPr lang="es-ES_tradnl" b="1" dirty="0" err="1" smtClean="0"/>
              <a:t>construída</a:t>
            </a:r>
            <a:endParaRPr lang="es-ES_tradnl" b="1" dirty="0" smtClean="0"/>
          </a:p>
          <a:p>
            <a:r>
              <a:rPr lang="es-ES_tradnl" b="1" dirty="0" smtClean="0"/>
              <a:t>Para mi exposición y para el tema que nos ocupa</a:t>
            </a:r>
            <a:endParaRPr lang="es-ES_tradnl" b="1" dirty="0"/>
          </a:p>
          <a:p>
            <a:endParaRPr lang="es-ES" dirty="0"/>
          </a:p>
        </p:txBody>
      </p:sp>
      <p:pic>
        <p:nvPicPr>
          <p:cNvPr id="4" name="Imagen 3" descr="dibujo69subjetivid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934" y="0"/>
            <a:ext cx="6587067" cy="663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3462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128954"/>
            <a:ext cx="8229600" cy="4997210"/>
          </a:xfrm>
        </p:spPr>
        <p:txBody>
          <a:bodyPr/>
          <a:lstStyle/>
          <a:p>
            <a:pPr marL="0" indent="0" algn="ctr">
              <a:buNone/>
            </a:pPr>
            <a:endParaRPr lang="es-ES" dirty="0" smtClean="0"/>
          </a:p>
          <a:p>
            <a:pPr marL="0" indent="0" algn="ctr">
              <a:buNone/>
            </a:pPr>
            <a:endParaRPr lang="es-ES" dirty="0"/>
          </a:p>
          <a:p>
            <a:pPr marL="0" indent="0" algn="ctr">
              <a:buNone/>
            </a:pPr>
            <a:r>
              <a:rPr lang="es-ES" dirty="0" smtClean="0"/>
              <a:t>MUCHAS GRACIAS POR SU ATENCION</a:t>
            </a:r>
          </a:p>
          <a:p>
            <a:pPr marL="0" indent="0" algn="ctr">
              <a:buNone/>
            </a:pPr>
            <a:r>
              <a:rPr lang="es-ES" dirty="0"/>
              <a:t>M</a:t>
            </a:r>
            <a:r>
              <a:rPr lang="es-ES" dirty="0" smtClean="0"/>
              <a:t>arta Domínguez /UCM</a:t>
            </a:r>
          </a:p>
          <a:p>
            <a:pPr marL="0" indent="0" algn="ctr">
              <a:buNone/>
            </a:pPr>
            <a:r>
              <a:rPr lang="es-ES" dirty="0" err="1" smtClean="0"/>
              <a:t>martadom@cps.ucm.es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56747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INDICE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S_tradnl" b="1" dirty="0" smtClean="0"/>
          </a:p>
          <a:p>
            <a:pPr marL="514350" indent="-514350">
              <a:buFont typeface="+mj-lt"/>
              <a:buAutoNum type="arabicPeriod"/>
            </a:pPr>
            <a:r>
              <a:rPr lang="es-ES_tradnl" b="1" dirty="0" smtClean="0"/>
              <a:t>INTRODUCCION 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b="1" dirty="0" smtClean="0"/>
              <a:t>CONCEPTO DE ESPACIO PUBLICO Y COMERCIO .  POR QUÉ IMPORTA EL ESPACIO PUBLICO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b="1" dirty="0" smtClean="0"/>
              <a:t>EL CASO DE LOS MERCADOS DE ABASTOS DE MADRID. ESPACIO PUBLICO, COMERCIO Y TURISMO</a:t>
            </a:r>
          </a:p>
          <a:p>
            <a:pPr marL="0" indent="0">
              <a:buNone/>
            </a:pPr>
            <a:endParaRPr lang="es-ES_tradnl" b="1" dirty="0" smtClean="0"/>
          </a:p>
          <a:p>
            <a:endParaRPr lang="es-ES_tradnl" b="1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0880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</a:t>
            </a:r>
            <a:r>
              <a:rPr lang="es-ES" dirty="0" smtClean="0"/>
              <a:t>resentación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962"/>
          </a:xfrm>
        </p:spPr>
        <p:txBody>
          <a:bodyPr>
            <a:normAutofit fontScale="85000" lnSpcReduction="20000"/>
          </a:bodyPr>
          <a:lstStyle/>
          <a:p>
            <a:r>
              <a:rPr lang="es-ES" dirty="0" smtClean="0"/>
              <a:t>El </a:t>
            </a:r>
            <a:r>
              <a:rPr lang="es-ES" u="sng" dirty="0" smtClean="0"/>
              <a:t>espacio público </a:t>
            </a:r>
            <a:r>
              <a:rPr lang="es-ES" dirty="0" smtClean="0"/>
              <a:t>en la ciudad como termómetro de la vida en la misma.  Encuentro, intercambio, mezcla, diversidad, heterogeneidad </a:t>
            </a:r>
            <a:r>
              <a:rPr lang="es-ES" dirty="0" smtClean="0"/>
              <a:t>(</a:t>
            </a:r>
            <a:r>
              <a:rPr lang="es-ES_tradnl" dirty="0" err="1" smtClean="0"/>
              <a:t>Jacobs</a:t>
            </a:r>
            <a:r>
              <a:rPr lang="es-ES_tradnl" dirty="0"/>
              <a:t>, </a:t>
            </a:r>
            <a:r>
              <a:rPr lang="es-ES_tradnl" dirty="0" err="1"/>
              <a:t>Choay</a:t>
            </a:r>
            <a:r>
              <a:rPr lang="es-ES_tradnl" dirty="0"/>
              <a:t>, </a:t>
            </a:r>
            <a:r>
              <a:rPr lang="es-ES_tradnl" dirty="0" err="1"/>
              <a:t>Lefebvre</a:t>
            </a:r>
            <a:r>
              <a:rPr lang="es-ES_tradnl" dirty="0"/>
              <a:t> , Borja, Delgado, etc</a:t>
            </a:r>
            <a:r>
              <a:rPr lang="es-ES_tradnl" dirty="0" smtClean="0"/>
              <a:t>.)  </a:t>
            </a:r>
            <a:r>
              <a:rPr lang="es-ES_tradnl" dirty="0"/>
              <a:t>Consideración de que el espacio público es </a:t>
            </a:r>
            <a:r>
              <a:rPr lang="es-ES_tradnl" dirty="0" smtClean="0"/>
              <a:t>INDICADOR de </a:t>
            </a:r>
            <a:r>
              <a:rPr lang="es-ES_tradnl" dirty="0"/>
              <a:t>una ciudad saludable. </a:t>
            </a:r>
            <a:endParaRPr lang="es-ES_tradnl" dirty="0" smtClean="0"/>
          </a:p>
          <a:p>
            <a:r>
              <a:rPr lang="es-ES_tradnl" dirty="0" smtClean="0"/>
              <a:t>El </a:t>
            </a:r>
            <a:r>
              <a:rPr lang="es-ES_tradnl" u="sng" dirty="0" smtClean="0"/>
              <a:t>comercio</a:t>
            </a:r>
            <a:r>
              <a:rPr lang="es-ES_tradnl" dirty="0" smtClean="0"/>
              <a:t> como uno de los espacios públicos tradicionales.  El ágora de la ciudad.  El encuentro cotidiano </a:t>
            </a:r>
            <a:r>
              <a:rPr lang="es-ES_tradnl" u="sng" dirty="0" smtClean="0"/>
              <a:t>más allá de la necesidad de abastecimiento</a:t>
            </a:r>
            <a:r>
              <a:rPr lang="es-ES_tradnl" dirty="0" smtClean="0"/>
              <a:t>. Espacio inclusivo y </a:t>
            </a:r>
            <a:r>
              <a:rPr lang="es-ES_tradnl" dirty="0" err="1" smtClean="0"/>
              <a:t>heterogeneo</a:t>
            </a:r>
            <a:r>
              <a:rPr lang="es-ES_tradnl" dirty="0" smtClean="0"/>
              <a:t> abierto. </a:t>
            </a:r>
          </a:p>
          <a:p>
            <a:r>
              <a:rPr lang="es-ES_tradnl" dirty="0" smtClean="0"/>
              <a:t>CASO: Mercados de abastos del centro de la ciudad como espacio de cambio  hacia la ciudad </a:t>
            </a:r>
            <a:r>
              <a:rPr lang="es-ES_tradnl" dirty="0" err="1" smtClean="0"/>
              <a:t>comodificada</a:t>
            </a:r>
            <a:r>
              <a:rPr lang="es-ES_tradnl" dirty="0" smtClean="0"/>
              <a:t>, privatizada, </a:t>
            </a:r>
            <a:r>
              <a:rPr lang="es-ES_tradnl" dirty="0" err="1" smtClean="0"/>
              <a:t>segregadora</a:t>
            </a:r>
            <a:r>
              <a:rPr lang="es-ES_tradnl" dirty="0" smtClean="0"/>
              <a:t>, excluyente.</a:t>
            </a:r>
          </a:p>
          <a:p>
            <a:r>
              <a:rPr lang="es-ES_tradnl" dirty="0" smtClean="0"/>
              <a:t>Casos Madrid Barcelona.  Centro urbano</a:t>
            </a:r>
            <a:endParaRPr lang="es-ES" dirty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94062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Objetivo Y metodología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185333"/>
            <a:ext cx="8229600" cy="5940777"/>
          </a:xfrm>
        </p:spPr>
        <p:txBody>
          <a:bodyPr>
            <a:normAutofit fontScale="77500" lnSpcReduction="20000"/>
          </a:bodyPr>
          <a:lstStyle/>
          <a:p>
            <a:r>
              <a:rPr lang="es-ES_tradnl" dirty="0"/>
              <a:t>El objetivo que se persigue es evidenciar cómo los nuevos espacios públicos aparecidos más recientemente como los </a:t>
            </a:r>
            <a:r>
              <a:rPr lang="es-ES_tradnl" u="sng" dirty="0" smtClean="0"/>
              <a:t>MERCADOS GOURMET</a:t>
            </a:r>
            <a:r>
              <a:rPr lang="es-ES_tradnl" dirty="0" smtClean="0"/>
              <a:t>, </a:t>
            </a:r>
            <a:r>
              <a:rPr lang="es-ES_tradnl" dirty="0"/>
              <a:t>como el mercado de San </a:t>
            </a:r>
            <a:r>
              <a:rPr lang="es-ES_tradnl" dirty="0" smtClean="0"/>
              <a:t>Miguel San </a:t>
            </a:r>
            <a:r>
              <a:rPr lang="es-ES_tradnl" dirty="0" err="1" smtClean="0"/>
              <a:t>Anton</a:t>
            </a:r>
            <a:r>
              <a:rPr lang="es-ES_tradnl" dirty="0" smtClean="0"/>
              <a:t>, y nuevos como Platea, San Ildefonso, </a:t>
            </a:r>
            <a:r>
              <a:rPr lang="es-ES_tradnl" dirty="0" err="1" smtClean="0"/>
              <a:t>etc</a:t>
            </a:r>
            <a:r>
              <a:rPr lang="es-ES_tradnl" dirty="0" smtClean="0"/>
              <a:t> </a:t>
            </a:r>
            <a:r>
              <a:rPr lang="es-ES_tradnl" dirty="0"/>
              <a:t>han sido </a:t>
            </a:r>
            <a:r>
              <a:rPr lang="es-ES_tradnl" u="sng" dirty="0" smtClean="0"/>
              <a:t>TRANSFORMADOS y ORIENTADOS </a:t>
            </a:r>
            <a:r>
              <a:rPr lang="es-ES_tradnl" dirty="0" smtClean="0"/>
              <a:t>hacia </a:t>
            </a:r>
            <a:r>
              <a:rPr lang="es-ES_tradnl" dirty="0"/>
              <a:t>nuevos públicos, clases medias y turistas, como nuevos pobladores/visitantes del centro de la ciudad, en un escenario en que la </a:t>
            </a:r>
            <a:r>
              <a:rPr lang="es-ES_tradnl" u="sng" dirty="0" smtClean="0"/>
              <a:t>GENTRIFICACION y </a:t>
            </a:r>
            <a:r>
              <a:rPr lang="es-ES_tradnl" u="sng" dirty="0"/>
              <a:t>la </a:t>
            </a:r>
            <a:r>
              <a:rPr lang="es-ES_tradnl" u="sng" dirty="0" smtClean="0"/>
              <a:t>TURISTIFICACION </a:t>
            </a:r>
            <a:r>
              <a:rPr lang="es-ES_tradnl" dirty="0" smtClean="0"/>
              <a:t>de </a:t>
            </a:r>
            <a:r>
              <a:rPr lang="es-ES_tradnl" dirty="0"/>
              <a:t>éste, permite la dinamización e incentivación del </a:t>
            </a:r>
            <a:r>
              <a:rPr lang="es-ES_tradnl" dirty="0" smtClean="0"/>
              <a:t>CENTRO para </a:t>
            </a:r>
            <a:r>
              <a:rPr lang="es-ES_tradnl" dirty="0"/>
              <a:t>estos nuevos sectores al tiempo que se </a:t>
            </a:r>
            <a:r>
              <a:rPr lang="es-ES_tradnl" u="sng" dirty="0" smtClean="0"/>
              <a:t>DESPLAZA </a:t>
            </a:r>
            <a:r>
              <a:rPr lang="es-ES_tradnl" dirty="0" smtClean="0"/>
              <a:t>a </a:t>
            </a:r>
            <a:r>
              <a:rPr lang="es-ES_tradnl" dirty="0"/>
              <a:t>otros (inmigrantes, clases populares, pequeño comercio, </a:t>
            </a:r>
            <a:r>
              <a:rPr lang="es-ES_tradnl" dirty="0" err="1"/>
              <a:t>etc</a:t>
            </a:r>
            <a:r>
              <a:rPr lang="es-ES_tradnl" dirty="0"/>
              <a:t>), en aras de la apropiación del centro para el capital (</a:t>
            </a:r>
            <a:r>
              <a:rPr lang="es-ES_tradnl" dirty="0" err="1"/>
              <a:t>gentries</a:t>
            </a:r>
            <a:r>
              <a:rPr lang="es-ES_tradnl" dirty="0"/>
              <a:t>, turistas, </a:t>
            </a:r>
            <a:r>
              <a:rPr lang="es-ES_tradnl" dirty="0" smtClean="0"/>
              <a:t>estudiantes, empresariado</a:t>
            </a:r>
            <a:r>
              <a:rPr lang="es-ES_tradnl" dirty="0"/>
              <a:t>, grandes corporaciones de la distribución, </a:t>
            </a:r>
            <a:r>
              <a:rPr lang="es-ES_tradnl" dirty="0" err="1"/>
              <a:t>etc</a:t>
            </a:r>
            <a:r>
              <a:rPr lang="es-ES_tradnl" dirty="0"/>
              <a:t>). </a:t>
            </a:r>
            <a:endParaRPr lang="es-ES_tradnl" dirty="0" smtClean="0"/>
          </a:p>
          <a:p>
            <a:r>
              <a:rPr lang="es-ES_tradnl" dirty="0" smtClean="0"/>
              <a:t>INVESTIGACION MERCADOS DEL CENTRO DE LA CIUDAD</a:t>
            </a:r>
          </a:p>
          <a:p>
            <a:r>
              <a:rPr lang="es-ES_tradnl" dirty="0" err="1" smtClean="0"/>
              <a:t>Metodologia</a:t>
            </a:r>
            <a:r>
              <a:rPr lang="es-ES_tradnl" dirty="0" smtClean="0"/>
              <a:t>:  </a:t>
            </a:r>
            <a:r>
              <a:rPr lang="es-ES_tradnl" dirty="0" err="1" smtClean="0"/>
              <a:t>analisis</a:t>
            </a:r>
            <a:r>
              <a:rPr lang="es-ES_tradnl" dirty="0" smtClean="0"/>
              <a:t> páginas web, </a:t>
            </a:r>
            <a:r>
              <a:rPr lang="es-ES_tradnl" dirty="0" err="1" smtClean="0"/>
              <a:t>analisis</a:t>
            </a:r>
            <a:r>
              <a:rPr lang="es-ES_tradnl" dirty="0" smtClean="0"/>
              <a:t> planes </a:t>
            </a:r>
            <a:r>
              <a:rPr lang="es-ES_tradnl" dirty="0" err="1" smtClean="0"/>
              <a:t>estrategigicos</a:t>
            </a:r>
            <a:r>
              <a:rPr lang="es-ES_tradnl" dirty="0" smtClean="0"/>
              <a:t>, </a:t>
            </a:r>
            <a:r>
              <a:rPr lang="es-ES_tradnl" dirty="0" err="1" smtClean="0"/>
              <a:t>observacion</a:t>
            </a:r>
            <a:r>
              <a:rPr lang="es-ES_tradnl" dirty="0" smtClean="0"/>
              <a:t>, entrevistas, etc.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84007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defTabSz="457200" eaLnBrk="1" hangingPunct="1"/>
            <a:r>
              <a:rPr lang="en-US" sz="4000" dirty="0" err="1">
                <a:latin typeface="Tahoma" charset="0"/>
                <a:ea typeface="ヒラギノ角ゴ Pro W3" charset="0"/>
                <a:cs typeface="ヒラギノ角ゴ Pro W3" charset="0"/>
              </a:rPr>
              <a:t>Punto</a:t>
            </a:r>
            <a:r>
              <a:rPr lang="en-US" sz="4000" dirty="0">
                <a:latin typeface="Tahoma" charset="0"/>
                <a:ea typeface="ヒラギノ角ゴ Pro W3" charset="0"/>
                <a:cs typeface="ヒラギノ角ゴ Pro W3" charset="0"/>
              </a:rPr>
              <a:t> de </a:t>
            </a:r>
            <a:r>
              <a:rPr lang="en-US" sz="4000" dirty="0" err="1">
                <a:latin typeface="Tahoma" charset="0"/>
                <a:ea typeface="ヒラギノ角ゴ Pro W3" charset="0"/>
                <a:cs typeface="ヒラギノ角ゴ Pro W3" charset="0"/>
              </a:rPr>
              <a:t>partida</a:t>
            </a:r>
            <a:r>
              <a:rPr lang="en-US" sz="4000" dirty="0">
                <a:latin typeface="Tahoma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4000" dirty="0" smtClean="0">
                <a:latin typeface="Tahoma" charset="0"/>
                <a:ea typeface="ヒラギノ角ゴ Pro W3" charset="0"/>
                <a:cs typeface="ヒラギノ角ゴ Pro W3" charset="0"/>
              </a:rPr>
              <a:t>: </a:t>
            </a:r>
            <a:br>
              <a:rPr lang="en-US" sz="4000" dirty="0" smtClean="0">
                <a:latin typeface="Tahoma" charset="0"/>
                <a:ea typeface="ヒラギノ角ゴ Pro W3" charset="0"/>
                <a:cs typeface="ヒラギノ角ゴ Pro W3" charset="0"/>
              </a:rPr>
            </a:br>
            <a:r>
              <a:rPr lang="en-US" sz="4000" dirty="0" smtClean="0">
                <a:latin typeface="Tahoma" charset="0"/>
                <a:ea typeface="ヒラギノ角ゴ Pro W3" charset="0"/>
                <a:cs typeface="ヒラギノ角ゴ Pro W3" charset="0"/>
              </a:rPr>
              <a:t>NEOLIBERALISMO VERSUS </a:t>
            </a:r>
            <a:br>
              <a:rPr lang="en-US" sz="4000" dirty="0" smtClean="0">
                <a:latin typeface="Tahoma" charset="0"/>
                <a:ea typeface="ヒラギノ角ゴ Pro W3" charset="0"/>
                <a:cs typeface="ヒラギノ角ゴ Pro W3" charset="0"/>
              </a:rPr>
            </a:br>
            <a:r>
              <a:rPr lang="en-US" sz="4000" dirty="0" smtClean="0">
                <a:latin typeface="Tahoma" charset="0"/>
                <a:ea typeface="ヒラギノ角ゴ Pro W3" charset="0"/>
                <a:cs typeface="ヒラギノ角ゴ Pro W3" charset="0"/>
              </a:rPr>
              <a:t>DERECHO A LA CIUDAD</a:t>
            </a:r>
            <a:endParaRPr lang="en-US" sz="4000" dirty="0">
              <a:latin typeface="Tahoma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rmAutofit fontScale="92500" lnSpcReduction="10000"/>
          </a:bodyPr>
          <a:lstStyle/>
          <a:p>
            <a:pPr defTabSz="457200" eaLnBrk="1" hangingPunct="1">
              <a:spcBef>
                <a:spcPts val="0"/>
              </a:spcBef>
            </a:pPr>
            <a:r>
              <a:rPr lang="en-US" sz="2400" dirty="0" smtClean="0">
                <a:latin typeface="Tahoma" charset="0"/>
                <a:ea typeface="ヒラギノ角ゴ Pro W3" charset="0"/>
                <a:cs typeface="ヒラギノ角ゴ Pro W3" charset="0"/>
              </a:rPr>
              <a:t>1/ </a:t>
            </a:r>
            <a:r>
              <a:rPr lang="en-US" sz="2400" dirty="0" err="1" smtClean="0">
                <a:latin typeface="Tahoma" charset="0"/>
                <a:ea typeface="ヒラギノ角ゴ Pro W3" charset="0"/>
                <a:cs typeface="ヒラギノ角ゴ Pro W3" charset="0"/>
              </a:rPr>
              <a:t>Neoliberalismo</a:t>
            </a:r>
            <a:r>
              <a:rPr lang="en-US" sz="2400" dirty="0" smtClean="0">
                <a:latin typeface="Tahoma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2400" dirty="0" err="1" smtClean="0">
                <a:latin typeface="Tahoma" charset="0"/>
                <a:ea typeface="ヒラギノ角ゴ Pro W3" charset="0"/>
                <a:cs typeface="ヒラギノ角ゴ Pro W3" charset="0"/>
              </a:rPr>
              <a:t>como</a:t>
            </a:r>
            <a:r>
              <a:rPr lang="en-US" sz="2400" dirty="0" smtClean="0">
                <a:latin typeface="Tahoma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2400" dirty="0" err="1" smtClean="0">
                <a:latin typeface="Tahoma" charset="0"/>
                <a:ea typeface="ヒラギノ角ゴ Pro W3" charset="0"/>
                <a:cs typeface="ヒラギノ角ゴ Pro W3" charset="0"/>
              </a:rPr>
              <a:t>comodificador</a:t>
            </a:r>
            <a:r>
              <a:rPr lang="en-US" sz="2400" dirty="0" smtClean="0">
                <a:latin typeface="Tahoma" charset="0"/>
                <a:ea typeface="ヒラギノ角ゴ Pro W3" charset="0"/>
                <a:cs typeface="ヒラギノ角ゴ Pro W3" charset="0"/>
              </a:rPr>
              <a:t> de </a:t>
            </a:r>
            <a:r>
              <a:rPr lang="en-US" sz="2400" dirty="0" err="1" smtClean="0">
                <a:latin typeface="Tahoma" charset="0"/>
                <a:ea typeface="ヒラギノ角ゴ Pro W3" charset="0"/>
                <a:cs typeface="ヒラギノ角ゴ Pro W3" charset="0"/>
              </a:rPr>
              <a:t>las</a:t>
            </a:r>
            <a:r>
              <a:rPr lang="en-US" sz="2400" dirty="0" smtClean="0">
                <a:latin typeface="Tahoma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2400" dirty="0" err="1" smtClean="0">
                <a:latin typeface="Tahoma" charset="0"/>
                <a:ea typeface="ヒラギノ角ゴ Pro W3" charset="0"/>
                <a:cs typeface="ヒラギノ角ゴ Pro W3" charset="0"/>
              </a:rPr>
              <a:t>relaciones</a:t>
            </a:r>
            <a:r>
              <a:rPr lang="en-US" sz="2400" dirty="0" smtClean="0">
                <a:latin typeface="Tahoma" charset="0"/>
                <a:ea typeface="ヒラギノ角ゴ Pro W3" charset="0"/>
                <a:cs typeface="ヒラギノ角ゴ Pro W3" charset="0"/>
              </a:rPr>
              <a:t>, los </a:t>
            </a:r>
            <a:r>
              <a:rPr lang="en-US" sz="2400" dirty="0" err="1" smtClean="0">
                <a:latin typeface="Tahoma" charset="0"/>
                <a:ea typeface="ヒラギノ角ゴ Pro W3" charset="0"/>
                <a:cs typeface="ヒラギノ角ゴ Pro W3" charset="0"/>
              </a:rPr>
              <a:t>espacios</a:t>
            </a:r>
            <a:r>
              <a:rPr lang="en-US" sz="2400" dirty="0" smtClean="0">
                <a:latin typeface="Tahoma" charset="0"/>
                <a:ea typeface="ヒラギノ角ゴ Pro W3" charset="0"/>
                <a:cs typeface="ヒラギノ角ゴ Pro W3" charset="0"/>
              </a:rPr>
              <a:t>, </a:t>
            </a:r>
            <a:r>
              <a:rPr lang="en-US" sz="2400" dirty="0" err="1" smtClean="0">
                <a:latin typeface="Tahoma" charset="0"/>
                <a:ea typeface="ヒラギノ角ゴ Pro W3" charset="0"/>
                <a:cs typeface="ヒラギノ角ゴ Pro W3" charset="0"/>
              </a:rPr>
              <a:t>las</a:t>
            </a:r>
            <a:r>
              <a:rPr lang="en-US" sz="2400" dirty="0" smtClean="0">
                <a:latin typeface="Tahoma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2400" dirty="0" err="1" smtClean="0">
                <a:latin typeface="Tahoma" charset="0"/>
                <a:ea typeface="ヒラギノ角ゴ Pro W3" charset="0"/>
                <a:cs typeface="ヒラギノ角ゴ Pro W3" charset="0"/>
              </a:rPr>
              <a:t>redes</a:t>
            </a:r>
            <a:r>
              <a:rPr lang="en-US" sz="2400" dirty="0" smtClean="0">
                <a:latin typeface="Tahoma" charset="0"/>
                <a:ea typeface="ヒラギノ角ゴ Pro W3" charset="0"/>
                <a:cs typeface="ヒラギノ角ゴ Pro W3" charset="0"/>
              </a:rPr>
              <a:t>, etc.  Capital, </a:t>
            </a:r>
            <a:r>
              <a:rPr lang="en-US" sz="2400" dirty="0" err="1" smtClean="0">
                <a:latin typeface="Tahoma" charset="0"/>
                <a:ea typeface="ヒラギノ角ゴ Pro W3" charset="0"/>
                <a:cs typeface="ヒラギノ角ゴ Pro W3" charset="0"/>
              </a:rPr>
              <a:t>utilidad</a:t>
            </a:r>
            <a:r>
              <a:rPr lang="en-US" sz="2400" dirty="0" smtClean="0">
                <a:latin typeface="Tahoma" charset="0"/>
                <a:ea typeface="ヒラギノ角ゴ Pro W3" charset="0"/>
                <a:cs typeface="ヒラギノ角ゴ Pro W3" charset="0"/>
              </a:rPr>
              <a:t> y </a:t>
            </a:r>
            <a:r>
              <a:rPr lang="en-US" sz="2400" dirty="0" err="1" smtClean="0">
                <a:latin typeface="Tahoma" charset="0"/>
                <a:ea typeface="ヒラギノ角ゴ Pro W3" charset="0"/>
                <a:cs typeface="ヒラギノ角ゴ Pro W3" charset="0"/>
              </a:rPr>
              <a:t>productividad</a:t>
            </a:r>
            <a:r>
              <a:rPr lang="en-US" sz="2400" dirty="0" smtClean="0">
                <a:latin typeface="Tahoma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2400" dirty="0" err="1" smtClean="0">
                <a:latin typeface="Tahoma" charset="0"/>
                <a:ea typeface="ヒラギノ角ゴ Pro W3" charset="0"/>
                <a:cs typeface="ヒラギノ角ゴ Pro W3" charset="0"/>
              </a:rPr>
              <a:t>como</a:t>
            </a:r>
            <a:r>
              <a:rPr lang="en-US" sz="2400" dirty="0" smtClean="0">
                <a:latin typeface="Tahoma" charset="0"/>
                <a:ea typeface="ヒラギノ角ゴ Pro W3" charset="0"/>
                <a:cs typeface="ヒラギノ角ゴ Pro W3" charset="0"/>
              </a:rPr>
              <a:t> fines.  </a:t>
            </a:r>
          </a:p>
          <a:p>
            <a:pPr defTabSz="457200" eaLnBrk="1" hangingPunct="1">
              <a:spcBef>
                <a:spcPts val="0"/>
              </a:spcBef>
            </a:pPr>
            <a:r>
              <a:rPr lang="en-US" sz="2400" dirty="0" smtClean="0">
                <a:latin typeface="Tahoma" charset="0"/>
                <a:ea typeface="ヒラギノ角ゴ Pro W3" charset="0"/>
                <a:cs typeface="ヒラギノ角ゴ Pro W3" charset="0"/>
              </a:rPr>
              <a:t>VERSUS</a:t>
            </a:r>
          </a:p>
          <a:p>
            <a:pPr defTabSz="457200" eaLnBrk="1" hangingPunct="1">
              <a:spcBef>
                <a:spcPts val="0"/>
              </a:spcBef>
            </a:pPr>
            <a:r>
              <a:rPr lang="en-US" sz="2400" dirty="0" smtClean="0">
                <a:latin typeface="Tahoma" charset="0"/>
                <a:ea typeface="ヒラギノ角ゴ Pro W3" charset="0"/>
                <a:cs typeface="ヒラギノ角ゴ Pro W3" charset="0"/>
              </a:rPr>
              <a:t>Ciudad </a:t>
            </a:r>
            <a:r>
              <a:rPr lang="en-US" sz="2400" dirty="0" err="1">
                <a:latin typeface="Tahoma" charset="0"/>
                <a:ea typeface="ヒラギノ角ゴ Pro W3" charset="0"/>
                <a:cs typeface="ヒラギノ角ゴ Pro W3" charset="0"/>
              </a:rPr>
              <a:t>como</a:t>
            </a:r>
            <a:r>
              <a:rPr lang="en-US" sz="2400" dirty="0">
                <a:latin typeface="Tahoma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2400" u="sng" dirty="0" err="1">
                <a:latin typeface="Tahoma" charset="0"/>
                <a:ea typeface="ヒラギノ角ゴ Pro W3" charset="0"/>
                <a:cs typeface="ヒラギノ角ゴ Pro W3" charset="0"/>
              </a:rPr>
              <a:t>lugar</a:t>
            </a:r>
            <a:r>
              <a:rPr lang="en-US" sz="2400" u="sng" dirty="0">
                <a:latin typeface="Tahoma" charset="0"/>
                <a:ea typeface="ヒラギノ角ゴ Pro W3" charset="0"/>
                <a:cs typeface="ヒラギノ角ゴ Pro W3" charset="0"/>
              </a:rPr>
              <a:t> de ENCUENTRO</a:t>
            </a:r>
            <a:r>
              <a:rPr lang="en-US" sz="2400" dirty="0">
                <a:latin typeface="Tahoma" charset="0"/>
                <a:ea typeface="ヒラギノ角ゴ Pro W3" charset="0"/>
                <a:cs typeface="ヒラギノ角ゴ Pro W3" charset="0"/>
              </a:rPr>
              <a:t>- </a:t>
            </a:r>
            <a:r>
              <a:rPr lang="en-US" sz="2400" dirty="0" err="1">
                <a:latin typeface="Tahoma" charset="0"/>
                <a:ea typeface="ヒラギノ角ゴ Pro W3" charset="0"/>
                <a:cs typeface="ヒラギノ角ゴ Pro W3" charset="0"/>
              </a:rPr>
              <a:t>derecho</a:t>
            </a:r>
            <a:r>
              <a:rPr lang="en-US" sz="2400" dirty="0">
                <a:latin typeface="Tahoma" charset="0"/>
                <a:ea typeface="ヒラギノ角ゴ Pro W3" charset="0"/>
                <a:cs typeface="ヒラギノ角ゴ Pro W3" charset="0"/>
              </a:rPr>
              <a:t> a la ciudad- </a:t>
            </a:r>
            <a:r>
              <a:rPr lang="en-US" sz="2400" dirty="0" err="1">
                <a:latin typeface="Tahoma" charset="0"/>
                <a:ea typeface="ヒラギノ角ゴ Pro W3" charset="0"/>
                <a:cs typeface="ヒラギノ角ゴ Pro W3" charset="0"/>
              </a:rPr>
              <a:t>ciudadanía</a:t>
            </a:r>
            <a:r>
              <a:rPr lang="en-US" sz="2400" dirty="0">
                <a:latin typeface="Tahoma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2400" dirty="0" err="1">
                <a:latin typeface="Tahoma" charset="0"/>
                <a:ea typeface="ヒラギノ角ゴ Pro W3" charset="0"/>
                <a:cs typeface="ヒラギノ角ゴ Pro W3" charset="0"/>
              </a:rPr>
              <a:t>para</a:t>
            </a:r>
            <a:r>
              <a:rPr lang="en-US" sz="2400" dirty="0">
                <a:latin typeface="Tahoma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2400" dirty="0" err="1">
                <a:latin typeface="Tahoma" charset="0"/>
                <a:ea typeface="ヒラギノ角ゴ Pro W3" charset="0"/>
                <a:cs typeface="ヒラギノ角ゴ Pro W3" charset="0"/>
              </a:rPr>
              <a:t>todos</a:t>
            </a:r>
            <a:r>
              <a:rPr lang="en-US" sz="2400" dirty="0">
                <a:latin typeface="Tahoma" charset="0"/>
                <a:ea typeface="ヒラギノ角ゴ Pro W3" charset="0"/>
                <a:cs typeface="ヒラギノ角ゴ Pro W3" charset="0"/>
              </a:rPr>
              <a:t>. (Lefebvre, Jacobs, </a:t>
            </a:r>
            <a:r>
              <a:rPr lang="en-US" sz="2400" dirty="0" err="1">
                <a:latin typeface="Tahoma" charset="0"/>
                <a:ea typeface="ヒラギノ角ゴ Pro W3" charset="0"/>
                <a:cs typeface="ヒラギノ角ゴ Pro W3" charset="0"/>
              </a:rPr>
              <a:t>Choay</a:t>
            </a:r>
            <a:r>
              <a:rPr lang="en-US" sz="2400" dirty="0">
                <a:latin typeface="Tahoma" charset="0"/>
                <a:ea typeface="ヒラギノ角ゴ Pro W3" charset="0"/>
                <a:cs typeface="ヒラギノ角ゴ Pro W3" charset="0"/>
              </a:rPr>
              <a:t>). </a:t>
            </a:r>
            <a:r>
              <a:rPr lang="en-US" sz="2400" dirty="0" err="1">
                <a:latin typeface="Tahoma" charset="0"/>
                <a:ea typeface="ヒラギノ角ゴ Pro W3" charset="0"/>
                <a:cs typeface="ヒラギノ角ゴ Pro W3" charset="0"/>
              </a:rPr>
              <a:t>Derecho</a:t>
            </a:r>
            <a:r>
              <a:rPr lang="en-US" sz="2400" dirty="0">
                <a:latin typeface="Tahoma" charset="0"/>
                <a:ea typeface="ヒラギノ角ゴ Pro W3" charset="0"/>
                <a:cs typeface="ヒラギノ角ゴ Pro W3" charset="0"/>
              </a:rPr>
              <a:t> al </a:t>
            </a:r>
            <a:r>
              <a:rPr lang="en-US" sz="2400" dirty="0" err="1">
                <a:latin typeface="Tahoma" charset="0"/>
                <a:ea typeface="ヒラギノ角ゴ Pro W3" charset="0"/>
                <a:cs typeface="ヒラギノ角ゴ Pro W3" charset="0"/>
              </a:rPr>
              <a:t>centro</a:t>
            </a:r>
            <a:r>
              <a:rPr lang="en-US" sz="2400" dirty="0">
                <a:latin typeface="Tahoma" charset="0"/>
                <a:ea typeface="ヒラギノ角ゴ Pro W3" charset="0"/>
                <a:cs typeface="ヒラギノ角ゴ Pro W3" charset="0"/>
              </a:rPr>
              <a:t> y a la </a:t>
            </a:r>
            <a:r>
              <a:rPr lang="en-US" sz="2400" dirty="0" err="1">
                <a:latin typeface="Tahoma" charset="0"/>
                <a:ea typeface="ヒラギノ角ゴ Pro W3" charset="0"/>
                <a:cs typeface="ヒラギノ角ゴ Pro W3" charset="0"/>
              </a:rPr>
              <a:t>centralidad</a:t>
            </a:r>
            <a:r>
              <a:rPr lang="en-US" sz="2400" dirty="0">
                <a:latin typeface="Tahoma" charset="0"/>
                <a:ea typeface="ヒラギノ角ゴ Pro W3" charset="0"/>
                <a:cs typeface="ヒラギノ角ゴ Pro W3" charset="0"/>
              </a:rPr>
              <a:t>. </a:t>
            </a:r>
            <a:r>
              <a:rPr lang="en-US" sz="2400" dirty="0" smtClean="0">
                <a:latin typeface="Tahoma" charset="0"/>
                <a:ea typeface="ヒラギノ角ゴ Pro W3" charset="0"/>
                <a:cs typeface="ヒラギノ角ゴ Pro W3" charset="0"/>
              </a:rPr>
              <a:t>ACCESIBILIDAD    </a:t>
            </a:r>
            <a:endParaRPr lang="en-US" sz="2400" dirty="0">
              <a:latin typeface="Tahoma" charset="0"/>
              <a:ea typeface="ヒラギノ角ゴ Pro W3" charset="0"/>
              <a:cs typeface="ヒラギノ角ゴ Pro W3" charset="0"/>
            </a:endParaRPr>
          </a:p>
          <a:p>
            <a:pPr defTabSz="457200" eaLnBrk="1" hangingPunct="1">
              <a:spcBef>
                <a:spcPts val="0"/>
              </a:spcBef>
            </a:pPr>
            <a:r>
              <a:rPr lang="en-US" sz="2400" dirty="0" smtClean="0">
                <a:latin typeface="Tahoma" charset="0"/>
                <a:ea typeface="ヒラギノ角ゴ Pro W3" charset="0"/>
                <a:cs typeface="ヒラギノ角ゴ Pro W3" charset="0"/>
              </a:rPr>
              <a:t>2/ Ciudad </a:t>
            </a:r>
            <a:r>
              <a:rPr lang="en-US" sz="2400" dirty="0" err="1">
                <a:latin typeface="Tahoma" charset="0"/>
                <a:ea typeface="ヒラギノ角ゴ Pro W3" charset="0"/>
                <a:cs typeface="ヒラギノ角ゴ Pro W3" charset="0"/>
              </a:rPr>
              <a:t>como</a:t>
            </a:r>
            <a:r>
              <a:rPr lang="en-US" sz="2400" dirty="0">
                <a:latin typeface="Tahoma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2400" u="sng" dirty="0">
                <a:latin typeface="Tahoma" charset="0"/>
                <a:ea typeface="ヒラギノ角ゴ Pro W3" charset="0"/>
                <a:cs typeface="ヒラギノ角ゴ Pro W3" charset="0"/>
              </a:rPr>
              <a:t>ESPACIO DISCURSIVO</a:t>
            </a:r>
            <a:r>
              <a:rPr lang="en-US" sz="2400" dirty="0">
                <a:latin typeface="Tahoma" charset="0"/>
                <a:ea typeface="ヒラギノ角ゴ Pro W3" charset="0"/>
                <a:cs typeface="ヒラギノ角ゴ Pro W3" charset="0"/>
              </a:rPr>
              <a:t>, </a:t>
            </a:r>
            <a:r>
              <a:rPr lang="en-US" sz="2400" dirty="0" err="1">
                <a:latin typeface="Tahoma" charset="0"/>
                <a:ea typeface="ヒラギノ角ゴ Pro W3" charset="0"/>
                <a:cs typeface="ヒラギノ角ゴ Pro W3" charset="0"/>
              </a:rPr>
              <a:t>interactuando</a:t>
            </a:r>
            <a:r>
              <a:rPr lang="en-US" sz="2400" dirty="0">
                <a:latin typeface="Tahoma" charset="0"/>
                <a:ea typeface="ヒラギノ角ゴ Pro W3" charset="0"/>
                <a:cs typeface="ヒラギノ角ゴ Pro W3" charset="0"/>
              </a:rPr>
              <a:t> con lo social, lo </a:t>
            </a:r>
            <a:r>
              <a:rPr lang="en-US" sz="2400" dirty="0" err="1">
                <a:latin typeface="Tahoma" charset="0"/>
                <a:ea typeface="ヒラギノ角ゴ Pro W3" charset="0"/>
                <a:cs typeface="ヒラギノ角ゴ Pro W3" charset="0"/>
              </a:rPr>
              <a:t>arquitectonico</a:t>
            </a:r>
            <a:r>
              <a:rPr lang="en-US" sz="2400" dirty="0">
                <a:latin typeface="Tahoma" charset="0"/>
                <a:ea typeface="ヒラギノ角ゴ Pro W3" charset="0"/>
                <a:cs typeface="ヒラギノ角ゴ Pro W3" charset="0"/>
              </a:rPr>
              <a:t>, lo </a:t>
            </a:r>
            <a:r>
              <a:rPr lang="en-US" sz="2400" dirty="0" err="1">
                <a:latin typeface="Tahoma" charset="0"/>
                <a:ea typeface="ヒラギノ角ゴ Pro W3" charset="0"/>
                <a:cs typeface="ヒラギノ角ゴ Pro W3" charset="0"/>
              </a:rPr>
              <a:t>económico</a:t>
            </a:r>
            <a:r>
              <a:rPr lang="en-US" sz="2400" dirty="0">
                <a:latin typeface="Tahoma" charset="0"/>
                <a:ea typeface="ヒラギノ角ゴ Pro W3" charset="0"/>
                <a:cs typeface="ヒラギノ角ゴ Pro W3" charset="0"/>
              </a:rPr>
              <a:t>, lo </a:t>
            </a:r>
            <a:r>
              <a:rPr lang="en-US" sz="2400" dirty="0" err="1">
                <a:latin typeface="Tahoma" charset="0"/>
                <a:ea typeface="ヒラギノ角ゴ Pro W3" charset="0"/>
                <a:cs typeface="ヒラギノ角ゴ Pro W3" charset="0"/>
              </a:rPr>
              <a:t>medioambiental</a:t>
            </a:r>
            <a:r>
              <a:rPr lang="en-US" sz="2400" dirty="0">
                <a:latin typeface="Tahoma" charset="0"/>
                <a:ea typeface="ヒラギノ角ゴ Pro W3" charset="0"/>
                <a:cs typeface="ヒラギノ角ゴ Pro W3" charset="0"/>
              </a:rPr>
              <a:t>, etc. </a:t>
            </a:r>
            <a:r>
              <a:rPr lang="en-US" sz="2400" dirty="0" smtClean="0">
                <a:latin typeface="Tahoma" charset="0"/>
                <a:ea typeface="ヒラギノ角ゴ Pro W3" charset="0"/>
                <a:cs typeface="ヒラギノ角ゴ Pro W3" charset="0"/>
              </a:rPr>
              <a:t>El </a:t>
            </a:r>
            <a:r>
              <a:rPr lang="en-US" sz="2400" dirty="0" err="1">
                <a:latin typeface="Tahoma" charset="0"/>
                <a:ea typeface="ヒラギノ角ゴ Pro W3" charset="0"/>
                <a:cs typeface="ヒラギノ角ゴ Pro W3" charset="0"/>
              </a:rPr>
              <a:t>espacio</a:t>
            </a:r>
            <a:r>
              <a:rPr lang="en-US" sz="2400" dirty="0">
                <a:latin typeface="Tahoma" charset="0"/>
                <a:ea typeface="ヒラギノ角ゴ Pro W3" charset="0"/>
                <a:cs typeface="ヒラギノ角ゴ Pro W3" charset="0"/>
              </a:rPr>
              <a:t> del </a:t>
            </a:r>
            <a:r>
              <a:rPr lang="en-US" sz="2400" dirty="0" err="1">
                <a:latin typeface="Tahoma" charset="0"/>
                <a:ea typeface="ヒラギノ角ゴ Pro W3" charset="0"/>
                <a:cs typeface="ヒラギノ角ゴ Pro W3" charset="0"/>
              </a:rPr>
              <a:t>poder</a:t>
            </a:r>
            <a:r>
              <a:rPr lang="en-US" sz="2400" dirty="0">
                <a:latin typeface="Tahoma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2400" dirty="0" err="1">
                <a:latin typeface="Tahoma" charset="0"/>
                <a:ea typeface="ヒラギノ角ゴ Pro W3" charset="0"/>
                <a:cs typeface="ヒラギノ角ゴ Pro W3" charset="0"/>
              </a:rPr>
              <a:t>es</a:t>
            </a:r>
            <a:r>
              <a:rPr lang="en-US" sz="2400" dirty="0">
                <a:latin typeface="Tahoma" charset="0"/>
                <a:ea typeface="ヒラギノ角ゴ Pro W3" charset="0"/>
                <a:cs typeface="ヒラギノ角ゴ Pro W3" charset="0"/>
              </a:rPr>
              <a:t> el </a:t>
            </a:r>
            <a:r>
              <a:rPr lang="en-US" sz="2400" dirty="0" err="1">
                <a:latin typeface="Tahoma" charset="0"/>
                <a:ea typeface="ヒラギノ角ゴ Pro W3" charset="0"/>
                <a:cs typeface="ヒラギノ角ゴ Pro W3" charset="0"/>
              </a:rPr>
              <a:t>espacio</a:t>
            </a:r>
            <a:r>
              <a:rPr lang="en-US" sz="2400" dirty="0">
                <a:latin typeface="Tahoma" charset="0"/>
                <a:ea typeface="ヒラギノ角ゴ Pro W3" charset="0"/>
                <a:cs typeface="ヒラギノ角ゴ Pro W3" charset="0"/>
              </a:rPr>
              <a:t> de la </a:t>
            </a:r>
            <a:r>
              <a:rPr lang="en-US" sz="2400" dirty="0" err="1">
                <a:latin typeface="Tahoma" charset="0"/>
                <a:ea typeface="ヒラギノ角ゴ Pro W3" charset="0"/>
                <a:cs typeface="ヒラギノ角ゴ Pro W3" charset="0"/>
              </a:rPr>
              <a:t>comunicación</a:t>
            </a:r>
            <a:r>
              <a:rPr lang="en-US" sz="2400" dirty="0">
                <a:latin typeface="Tahoma" charset="0"/>
                <a:ea typeface="ヒラギノ角ゴ Pro W3" charset="0"/>
                <a:cs typeface="ヒラギノ角ゴ Pro W3" charset="0"/>
              </a:rPr>
              <a:t>, de la </a:t>
            </a:r>
            <a:r>
              <a:rPr lang="en-US" sz="2400" dirty="0" err="1">
                <a:latin typeface="Tahoma" charset="0"/>
                <a:ea typeface="ヒラギノ角ゴ Pro W3" charset="0"/>
                <a:cs typeface="ヒラギノ角ゴ Pro W3" charset="0"/>
              </a:rPr>
              <a:t>mente</a:t>
            </a:r>
            <a:r>
              <a:rPr lang="en-US" sz="2400" dirty="0" smtClean="0">
                <a:latin typeface="Tahoma" charset="0"/>
                <a:ea typeface="ヒラギノ角ゴ Pro W3" charset="0"/>
                <a:cs typeface="ヒラギノ角ゴ Pro W3" charset="0"/>
              </a:rPr>
              <a:t>.</a:t>
            </a:r>
            <a:endParaRPr lang="en-US" sz="2400" dirty="0">
              <a:latin typeface="Tahoma" charset="0"/>
              <a:ea typeface="ヒラギノ角ゴ Pro W3" charset="0"/>
              <a:cs typeface="ヒラギノ角ゴ Pro W3" charset="0"/>
            </a:endParaRPr>
          </a:p>
          <a:p>
            <a:pPr defTabSz="457200" eaLnBrk="1" hangingPunct="1">
              <a:spcBef>
                <a:spcPts val="0"/>
              </a:spcBef>
            </a:pPr>
            <a:r>
              <a:rPr lang="en-US" sz="2400" dirty="0" smtClean="0">
                <a:latin typeface="Tahoma" charset="0"/>
                <a:ea typeface="ヒラギノ角ゴ Pro W3" charset="0"/>
                <a:cs typeface="ヒラギノ角ゴ Pro W3" charset="0"/>
              </a:rPr>
              <a:t>3/ </a:t>
            </a:r>
            <a:r>
              <a:rPr lang="en-US" sz="2400" dirty="0" smtClean="0">
                <a:latin typeface="Tahoma" charset="0"/>
                <a:ea typeface="ヒラギノ角ゴ Pro W3" charset="0"/>
                <a:cs typeface="ヒラギノ角ゴ Pro W3" charset="0"/>
              </a:rPr>
              <a:t>Ciudad </a:t>
            </a:r>
            <a:r>
              <a:rPr lang="en-US" sz="2400" dirty="0" err="1">
                <a:latin typeface="Tahoma" charset="0"/>
                <a:ea typeface="ヒラギノ角ゴ Pro W3" charset="0"/>
                <a:cs typeface="ヒラギノ角ゴ Pro W3" charset="0"/>
              </a:rPr>
              <a:t>como</a:t>
            </a:r>
            <a:r>
              <a:rPr lang="en-US" sz="2400" dirty="0">
                <a:latin typeface="Tahoma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2400" u="sng" dirty="0" err="1">
                <a:latin typeface="Tahoma" charset="0"/>
                <a:ea typeface="ヒラギノ角ゴ Pro W3" charset="0"/>
                <a:cs typeface="ヒラギノ角ゴ Pro W3" charset="0"/>
              </a:rPr>
              <a:t>lugar</a:t>
            </a:r>
            <a:r>
              <a:rPr lang="en-US" sz="2400" u="sng" dirty="0">
                <a:latin typeface="Tahoma" charset="0"/>
                <a:ea typeface="ヒラギノ角ゴ Pro W3" charset="0"/>
                <a:cs typeface="ヒラギノ角ゴ Pro W3" charset="0"/>
              </a:rPr>
              <a:t> de CONFLICTO</a:t>
            </a:r>
            <a:r>
              <a:rPr lang="en-US" sz="2400" dirty="0">
                <a:latin typeface="Tahoma" charset="0"/>
                <a:ea typeface="ヒラギノ角ゴ Pro W3" charset="0"/>
                <a:cs typeface="ヒラギノ角ゴ Pro W3" charset="0"/>
              </a:rPr>
              <a:t>, de NEGOCIACIÓN. </a:t>
            </a:r>
            <a:r>
              <a:rPr lang="en-US" sz="2400" dirty="0" smtClean="0">
                <a:latin typeface="Tahoma" charset="0"/>
                <a:ea typeface="ヒラギノ角ゴ Pro W3" charset="0"/>
                <a:cs typeface="ヒラギノ角ゴ Pro W3" charset="0"/>
              </a:rPr>
              <a:t>Marx.  Ciudad </a:t>
            </a:r>
            <a:r>
              <a:rPr lang="en-US" sz="2400" u="sng" dirty="0">
                <a:latin typeface="Tahoma" charset="0"/>
                <a:ea typeface="ヒラギノ角ゴ Pro W3" charset="0"/>
                <a:cs typeface="ヒラギノ角ゴ Pro W3" charset="0"/>
              </a:rPr>
              <a:t>ENTRE la </a:t>
            </a:r>
            <a:r>
              <a:rPr lang="en-US" sz="2400" u="sng" dirty="0" err="1">
                <a:latin typeface="Tahoma" charset="0"/>
                <a:ea typeface="ヒラギノ角ゴ Pro W3" charset="0"/>
                <a:cs typeface="ヒラギノ角ゴ Pro W3" charset="0"/>
              </a:rPr>
              <a:t>sociedad</a:t>
            </a:r>
            <a:r>
              <a:rPr lang="en-US" sz="2400" u="sng" dirty="0">
                <a:latin typeface="Tahoma" charset="0"/>
                <a:ea typeface="ヒラギノ角ゴ Pro W3" charset="0"/>
                <a:cs typeface="ヒラギノ角ゴ Pro W3" charset="0"/>
              </a:rPr>
              <a:t>, el </a:t>
            </a:r>
            <a:r>
              <a:rPr lang="en-US" sz="2400" u="sng" dirty="0" err="1">
                <a:latin typeface="Tahoma" charset="0"/>
                <a:ea typeface="ヒラギノ角ゴ Pro W3" charset="0"/>
                <a:cs typeface="ヒラギノ角ゴ Pro W3" charset="0"/>
              </a:rPr>
              <a:t>mercado</a:t>
            </a:r>
            <a:r>
              <a:rPr lang="en-US" sz="2400" u="sng" dirty="0">
                <a:latin typeface="Tahoma" charset="0"/>
                <a:ea typeface="ヒラギノ角ゴ Pro W3" charset="0"/>
                <a:cs typeface="ヒラギノ角ゴ Pro W3" charset="0"/>
              </a:rPr>
              <a:t> y lo politico</a:t>
            </a:r>
            <a:r>
              <a:rPr lang="en-US" sz="2400" dirty="0">
                <a:latin typeface="Tahoma" charset="0"/>
                <a:ea typeface="ヒラギノ角ゴ Pro W3" charset="0"/>
                <a:cs typeface="ヒラギノ角ゴ Pro W3" charset="0"/>
              </a:rPr>
              <a:t>.  </a:t>
            </a:r>
            <a:r>
              <a:rPr lang="en-US" sz="2400" dirty="0" err="1">
                <a:latin typeface="Tahoma" charset="0"/>
                <a:ea typeface="ヒラギノ角ゴ Pro W3" charset="0"/>
                <a:cs typeface="ヒラギノ角ゴ Pro W3" charset="0"/>
              </a:rPr>
              <a:t>Pugnas</a:t>
            </a:r>
            <a:r>
              <a:rPr lang="en-US" sz="2400" dirty="0">
                <a:latin typeface="Tahoma" charset="0"/>
                <a:ea typeface="ヒラギノ角ゴ Pro W3" charset="0"/>
                <a:cs typeface="ヒラギノ角ゴ Pro W3" charset="0"/>
              </a:rPr>
              <a:t>, </a:t>
            </a:r>
            <a:r>
              <a:rPr lang="en-US" sz="2400" dirty="0" err="1">
                <a:latin typeface="Tahoma" charset="0"/>
                <a:ea typeface="ヒラギノ角ゴ Pro W3" charset="0"/>
                <a:cs typeface="ヒラギノ角ゴ Pro W3" charset="0"/>
              </a:rPr>
              <a:t>conflictos</a:t>
            </a:r>
            <a:r>
              <a:rPr lang="en-US" sz="2400" dirty="0">
                <a:latin typeface="Tahoma" charset="0"/>
                <a:ea typeface="ヒラギノ角ゴ Pro W3" charset="0"/>
                <a:cs typeface="ヒラギノ角ゴ Pro W3" charset="0"/>
              </a:rPr>
              <a:t> y </a:t>
            </a:r>
            <a:r>
              <a:rPr lang="en-US" sz="2400" dirty="0" err="1">
                <a:latin typeface="Tahoma" charset="0"/>
                <a:ea typeface="ヒラギノ角ゴ Pro W3" charset="0"/>
                <a:cs typeface="ヒラギノ角ゴ Pro W3" charset="0"/>
              </a:rPr>
              <a:t>negociación</a:t>
            </a:r>
            <a:r>
              <a:rPr lang="en-US" sz="2700" dirty="0">
                <a:latin typeface="Tahoma" charset="0"/>
                <a:ea typeface="ヒラギノ角ゴ Pro W3" charset="0"/>
                <a:cs typeface="ヒラギノ角ゴ Pro W3" charset="0"/>
              </a:rPr>
              <a:t>.      </a:t>
            </a:r>
          </a:p>
        </p:txBody>
      </p:sp>
    </p:spTree>
    <p:extLst>
      <p:ext uri="{BB962C8B-B14F-4D97-AF65-F5344CB8AC3E}">
        <p14:creationId xmlns:p14="http://schemas.microsoft.com/office/powerpoint/2010/main" val="226370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QUE ES EL ESPACIO PUBLICO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T</a:t>
            </a:r>
            <a:r>
              <a:rPr lang="es-ES" dirty="0" smtClean="0"/>
              <a:t>ermómetro de la ciudad.  </a:t>
            </a:r>
          </a:p>
          <a:p>
            <a:r>
              <a:rPr lang="es-ES" dirty="0" smtClean="0"/>
              <a:t>Espacio de encuentro e intercambio</a:t>
            </a:r>
            <a:endParaRPr lang="es-ES" dirty="0"/>
          </a:p>
          <a:p>
            <a:r>
              <a:rPr lang="es-ES" dirty="0"/>
              <a:t>E</a:t>
            </a:r>
            <a:r>
              <a:rPr lang="es-ES" dirty="0" smtClean="0"/>
              <a:t>spacio no solo de consenso sino de conflicto.   </a:t>
            </a:r>
          </a:p>
          <a:p>
            <a:r>
              <a:rPr lang="es-ES" dirty="0" smtClean="0"/>
              <a:t>Lo micro como reflejo de lo macro. </a:t>
            </a:r>
          </a:p>
          <a:p>
            <a:r>
              <a:rPr lang="es-ES" dirty="0" smtClean="0"/>
              <a:t>DONDE SE GESTA LA IDENTIDAD Y EL SENTIMIENTO DE PERTENENCIA POR LAS redes</a:t>
            </a:r>
            <a:r>
              <a:rPr lang="es-ES" dirty="0"/>
              <a:t> </a:t>
            </a:r>
            <a:r>
              <a:rPr lang="es-ES" dirty="0" smtClean="0"/>
              <a:t>Y cotidianeidad </a:t>
            </a:r>
          </a:p>
          <a:p>
            <a:r>
              <a:rPr lang="es-ES" dirty="0" smtClean="0"/>
              <a:t>CONCEPTO DE SEGURIDAD COMO INDICADOR . SEGURIDAD VERSUS ACCESIBILIDAD</a:t>
            </a:r>
          </a:p>
          <a:p>
            <a:endParaRPr lang="es-ES" dirty="0" smtClean="0"/>
          </a:p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339723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ヒラギノ角ゴ Pro W3" charset="0"/>
                <a:cs typeface="ヒラギノ角ゴ Pro W3" charset="0"/>
              </a:rPr>
              <a:t>Diferencias</a:t>
            </a:r>
          </a:p>
        </p:txBody>
      </p:sp>
      <p:pic>
        <p:nvPicPr>
          <p:cNvPr id="53251" name="Content Placeholder 3" descr="plaza vaci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000500" cy="3154363"/>
          </a:xfrm>
        </p:spPr>
      </p:pic>
      <p:pic>
        <p:nvPicPr>
          <p:cNvPr id="53252" name="Picture 4" descr="espacio publico llen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00" y="2590800"/>
            <a:ext cx="4673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5" descr="espaciopublicovaci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98863"/>
            <a:ext cx="40005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6" descr="plazamezcl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0"/>
            <a:ext cx="4940300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9419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Ciudad para quedarse. </a:t>
            </a:r>
            <a:br>
              <a:rPr lang="es-ES" dirty="0" smtClean="0"/>
            </a:br>
            <a:r>
              <a:rPr lang="es-ES" dirty="0" smtClean="0"/>
              <a:t>EL BUEN ESPACIO PUBLICO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/>
          </a:p>
          <a:p>
            <a:r>
              <a:rPr lang="es-ES" dirty="0" smtClean="0"/>
              <a:t>“Las </a:t>
            </a:r>
            <a:r>
              <a:rPr lang="es-ES" dirty="0"/>
              <a:t>buenas ciudades se parecen </a:t>
            </a:r>
            <a:r>
              <a:rPr lang="es-ES" dirty="0" err="1"/>
              <a:t>asi</a:t>
            </a:r>
            <a:r>
              <a:rPr lang="es-ES" dirty="0"/>
              <a:t>́ a las buenas fiestas: los invitados se quedan si la </a:t>
            </a:r>
            <a:r>
              <a:rPr lang="es-ES" dirty="0" err="1"/>
              <a:t>están</a:t>
            </a:r>
            <a:r>
              <a:rPr lang="es-ES" dirty="0"/>
              <a:t> pasando bien </a:t>
            </a:r>
            <a:r>
              <a:rPr lang="es-ES" dirty="0" smtClean="0"/>
              <a:t>“ (</a:t>
            </a:r>
            <a:r>
              <a:rPr lang="es-ES" dirty="0" err="1"/>
              <a:t>G</a:t>
            </a:r>
            <a:r>
              <a:rPr lang="es-ES" dirty="0" err="1" smtClean="0"/>
              <a:t>ehl</a:t>
            </a:r>
            <a:r>
              <a:rPr lang="es-ES" dirty="0" smtClean="0"/>
              <a:t> 2014)</a:t>
            </a:r>
          </a:p>
          <a:p>
            <a:pPr marL="0" indent="0">
              <a:buNone/>
            </a:pP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49810954"/>
      </p:ext>
    </p:extLst>
  </p:cSld>
  <p:clrMapOvr>
    <a:masterClrMapping/>
  </p:clrMapOvr>
</p:sld>
</file>

<file path=ppt/theme/theme1.xml><?xml version="1.0" encoding="utf-8"?>
<a:theme xmlns:a="http://schemas.openxmlformats.org/drawingml/2006/main" name="Negr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Negro .thmx</Template>
  <TotalTime>2819</TotalTime>
  <Words>1251</Words>
  <Application>Microsoft Macintosh PowerPoint</Application>
  <PresentationFormat>Presentación en pantalla (4:3)</PresentationFormat>
  <Paragraphs>98</Paragraphs>
  <Slides>25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7" baseType="lpstr">
      <vt:lpstr>Negro</vt:lpstr>
      <vt:lpstr>Documento</vt:lpstr>
      <vt:lpstr>El comercio como Espacio público.  Retos ante el turismo </vt:lpstr>
      <vt:lpstr>Preguntas:  ESPACIO PUBLICO, COMERCIO Y TURISMO</vt:lpstr>
      <vt:lpstr>INDICE</vt:lpstr>
      <vt:lpstr>Presentación</vt:lpstr>
      <vt:lpstr>Objetivo Y metodología </vt:lpstr>
      <vt:lpstr>Punto de partida :  NEOLIBERALISMO VERSUS  DERECHO A LA CIUDAD</vt:lpstr>
      <vt:lpstr>QUE ES EL ESPACIO PUBLICO</vt:lpstr>
      <vt:lpstr>Diferencias</vt:lpstr>
      <vt:lpstr>Ciudad para quedarse.  EL BUEN ESPACIO PUBLICO</vt:lpstr>
      <vt:lpstr>QUÉ ES EL ESPACIO PUBLICO</vt:lpstr>
      <vt:lpstr>Calidad de vida y sastisfacción con espacio público en Europa 2015</vt:lpstr>
      <vt:lpstr>Sentimiento de seguridad y  satisfacción con vida en su ciudad 2015</vt:lpstr>
      <vt:lpstr>Espacio público  (GEHL, CIUDADES PARA TODOS 2014) </vt:lpstr>
      <vt:lpstr>FUNCIÓN EN EL ESPACIO PUBLICO</vt:lpstr>
      <vt:lpstr>Presentación de PowerPoint</vt:lpstr>
      <vt:lpstr>Espacio Público: Mercados de abastos</vt:lpstr>
      <vt:lpstr>Los mercados de abastos comodificados</vt:lpstr>
      <vt:lpstr>Tabla de indicadores. Mercados centro BCN y Madrid</vt:lpstr>
      <vt:lpstr>DOS CASOS</vt:lpstr>
      <vt:lpstr>Mercado de San Miguel</vt:lpstr>
      <vt:lpstr>Mercado de San Fernando </vt:lpstr>
      <vt:lpstr>Conclusiones </vt:lpstr>
      <vt:lpstr>ATENCION:  LA IMPORTANCIA DEL PROCESO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Construcción de la identidad desde la ciudad vulnerable y la relevancia del Patrimonio Cultural </dc:title>
  <dc:creator>Casa Doming Marta</dc:creator>
  <cp:lastModifiedBy>Casa Doming Marta</cp:lastModifiedBy>
  <cp:revision>123</cp:revision>
  <dcterms:created xsi:type="dcterms:W3CDTF">2016-06-19T08:52:48Z</dcterms:created>
  <dcterms:modified xsi:type="dcterms:W3CDTF">2017-01-30T07:42:37Z</dcterms:modified>
</cp:coreProperties>
</file>