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 id="2147483674" r:id="rId5"/>
  </p:sldMasterIdLst>
  <p:notesMasterIdLst>
    <p:notesMasterId r:id="rId34"/>
  </p:notesMasterIdLst>
  <p:sldIdLst>
    <p:sldId id="256" r:id="rId6"/>
    <p:sldId id="2134806358" r:id="rId7"/>
    <p:sldId id="2134806371" r:id="rId8"/>
    <p:sldId id="2134806420" r:id="rId9"/>
    <p:sldId id="2134806421" r:id="rId10"/>
    <p:sldId id="2134806422" r:id="rId11"/>
    <p:sldId id="2134806423" r:id="rId12"/>
    <p:sldId id="2134806417" r:id="rId13"/>
    <p:sldId id="2134806424" r:id="rId14"/>
    <p:sldId id="2134806428" r:id="rId15"/>
    <p:sldId id="2134806425" r:id="rId16"/>
    <p:sldId id="2134806367" r:id="rId17"/>
    <p:sldId id="2134806413" r:id="rId18"/>
    <p:sldId id="2134806404" r:id="rId19"/>
    <p:sldId id="2134806403" r:id="rId20"/>
    <p:sldId id="2134806414" r:id="rId21"/>
    <p:sldId id="2134806405" r:id="rId22"/>
    <p:sldId id="2134806406" r:id="rId23"/>
    <p:sldId id="2134806407" r:id="rId24"/>
    <p:sldId id="2134806415" r:id="rId25"/>
    <p:sldId id="2134806393" r:id="rId26"/>
    <p:sldId id="2134806392" r:id="rId27"/>
    <p:sldId id="2134806408" r:id="rId28"/>
    <p:sldId id="2134806409" r:id="rId29"/>
    <p:sldId id="2134806410" r:id="rId30"/>
    <p:sldId id="2134806411" r:id="rId31"/>
    <p:sldId id="2134806412" r:id="rId32"/>
    <p:sldId id="2134806416" r:id="rId33"/>
  </p:sldIdLst>
  <p:sldSz cx="12192000" cy="6858000"/>
  <p:notesSz cx="6797675" cy="9926638"/>
  <p:embeddedFontLst>
    <p:embeddedFont>
      <p:font typeface="Lato" panose="020F0502020204030203" pitchFamily="34" charset="0"/>
      <p:regular r:id="rId35"/>
      <p:bold r:id="rId36"/>
      <p:italic r:id="rId37"/>
      <p:boldItalic r:id="rId38"/>
    </p:embeddedFont>
    <p:embeddedFont>
      <p:font typeface="Lato Light" panose="020F0502020204030203" pitchFamily="34" charset="0"/>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yRwdTFGafLSAYKrLnMPABKuuk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69D"/>
    <a:srgbClr val="005C4A"/>
    <a:srgbClr val="B3BE1D"/>
    <a:srgbClr val="2F5597"/>
    <a:srgbClr val="4FB09D"/>
    <a:srgbClr val="4CB3A3"/>
    <a:srgbClr val="005F43"/>
    <a:srgbClr val="77C2C5"/>
    <a:srgbClr val="46B482"/>
    <a:srgbClr val="468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45659" cy="498056"/>
          </a:xfrm>
          <a:prstGeom prst="rect">
            <a:avLst/>
          </a:prstGeom>
          <a:noFill/>
          <a:ln>
            <a:noFill/>
          </a:ln>
        </p:spPr>
        <p:txBody>
          <a:bodyPr spcFirstLastPara="1" wrap="square" lIns="95538" tIns="47755" rIns="95538" bIns="47755" anchor="t" anchorCtr="0">
            <a:noAutofit/>
          </a:bodyPr>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1"/>
            <a:ext cx="2945659" cy="498056"/>
          </a:xfrm>
          <a:prstGeom prst="rect">
            <a:avLst/>
          </a:prstGeom>
          <a:noFill/>
          <a:ln>
            <a:noFill/>
          </a:ln>
        </p:spPr>
        <p:txBody>
          <a:bodyPr spcFirstLastPara="1" wrap="square" lIns="95538" tIns="47755" rIns="95538" bIns="47755" anchor="t" anchorCtr="0">
            <a:noAutofit/>
          </a:bodyPr>
          <a:lstStyle>
            <a:lvl1pPr marR="0" lvl="0" algn="r"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4713"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5"/>
            <a:ext cx="5438140" cy="3908614"/>
          </a:xfrm>
          <a:prstGeom prst="rect">
            <a:avLst/>
          </a:prstGeom>
          <a:noFill/>
          <a:ln>
            <a:noFill/>
          </a:ln>
        </p:spPr>
        <p:txBody>
          <a:bodyPr spcFirstLastPara="1" wrap="square" lIns="95538" tIns="47755" rIns="95538" bIns="4775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6"/>
            <a:ext cx="2945659" cy="498055"/>
          </a:xfrm>
          <a:prstGeom prst="rect">
            <a:avLst/>
          </a:prstGeom>
          <a:noFill/>
          <a:ln>
            <a:noFill/>
          </a:ln>
        </p:spPr>
        <p:txBody>
          <a:bodyPr spcFirstLastPara="1" wrap="square" lIns="95538" tIns="47755" rIns="95538" bIns="47755" anchor="b" anchorCtr="0">
            <a:noAutofit/>
          </a:bodyPr>
          <a:lstStyle>
            <a:lvl1pPr marR="0" lvl="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28586"/>
            <a:ext cx="2945659" cy="498055"/>
          </a:xfrm>
          <a:prstGeom prst="rect">
            <a:avLst/>
          </a:prstGeom>
          <a:noFill/>
          <a:ln>
            <a:noFill/>
          </a:ln>
        </p:spPr>
        <p:txBody>
          <a:bodyPr spcFirstLastPara="1" wrap="square" lIns="95538" tIns="47755" rIns="95538" bIns="47755" anchor="b" anchorCtr="0">
            <a:noAutofit/>
          </a:bodyPr>
          <a:lstStyle/>
          <a:p>
            <a:pPr algn="r"/>
            <a:fld id="{00000000-1234-1234-1234-123412341234}" type="slidenum">
              <a:rPr lang="es-ES" sz="1400" smtClean="0">
                <a:solidFill>
                  <a:schemeClr val="dk1"/>
                </a:solidFill>
                <a:latin typeface="Calibri"/>
                <a:ea typeface="Calibri"/>
                <a:cs typeface="Calibri"/>
                <a:sym typeface="Calibri"/>
              </a:rPr>
              <a:pPr algn="r"/>
              <a:t>‹Nº›</a:t>
            </a:fld>
            <a:endParaRPr lang="es-ES" sz="14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2051050" y="558800"/>
            <a:ext cx="4962525" cy="2792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79768" y="4777195"/>
            <a:ext cx="5438140" cy="3908614"/>
          </a:xfrm>
          <a:prstGeom prst="rect">
            <a:avLst/>
          </a:prstGeom>
          <a:noFill/>
          <a:ln>
            <a:noFill/>
          </a:ln>
        </p:spPr>
        <p:txBody>
          <a:bodyPr spcFirstLastPara="1" wrap="square" lIns="95538" tIns="47755" rIns="95538" bIns="47755" anchor="t" anchorCtr="0">
            <a:noAutofit/>
          </a:bodyPr>
          <a:lstStyle/>
          <a:p>
            <a:pPr marL="0" indent="0"/>
            <a:endParaRPr/>
          </a:p>
        </p:txBody>
      </p:sp>
      <p:sp>
        <p:nvSpPr>
          <p:cNvPr id="85" name="Google Shape;85;p1:notes"/>
          <p:cNvSpPr txBox="1">
            <a:spLocks noGrp="1"/>
          </p:cNvSpPr>
          <p:nvPr>
            <p:ph type="sldNum" idx="12"/>
          </p:nvPr>
        </p:nvSpPr>
        <p:spPr>
          <a:xfrm>
            <a:off x="3850444" y="9428586"/>
            <a:ext cx="2945659" cy="498055"/>
          </a:xfrm>
          <a:prstGeom prst="rect">
            <a:avLst/>
          </a:prstGeom>
          <a:noFill/>
          <a:ln>
            <a:noFill/>
          </a:ln>
        </p:spPr>
        <p:txBody>
          <a:bodyPr spcFirstLastPara="1" wrap="square" lIns="95538" tIns="47755" rIns="95538" bIns="47755" anchor="b" anchorCtr="0">
            <a:noAutofit/>
          </a:bodyPr>
          <a:lstStyle/>
          <a:p>
            <a:pPr algn="r">
              <a:buSzPts val="1200"/>
            </a:pPr>
            <a:fld id="{00000000-1234-1234-1234-123412341234}" type="slidenum">
              <a:rPr lang="es-ES"/>
              <a:pPr algn="r">
                <a:buSzPts val="12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10</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1115097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11</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533161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12</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71552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13</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73286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14</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117429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15</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268817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16</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4249414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17</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12858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18</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444338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19</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84914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2481263"/>
            <a:ext cx="11911013" cy="6700837"/>
          </a:xfrm>
          <a:prstGeom prst="rect">
            <a:avLst/>
          </a:prstGeom>
          <a:noFill/>
          <a:ln w="12700">
            <a:solidFill>
              <a:prstClr val="black"/>
            </a:solidFill>
          </a:ln>
        </p:spPr>
      </p:sp>
      <p:sp>
        <p:nvSpPr>
          <p:cNvPr id="3" name="Notes Placeholder 2"/>
          <p:cNvSpPr>
            <a:spLocks noGrp="1"/>
          </p:cNvSpPr>
          <p:nvPr>
            <p:ph type="body" idx="1"/>
          </p:nvPr>
        </p:nvSpPr>
        <p:spPr>
          <a:xfrm>
            <a:off x="1019651" y="9554389"/>
            <a:ext cx="8157210" cy="7817228"/>
          </a:xfrm>
          <a:prstGeom prst="rect">
            <a:avLst/>
          </a:prstGeom>
        </p:spPr>
        <p:txBody>
          <a:bodyPr/>
          <a:lstStyle/>
          <a:p>
            <a:endParaRPr lang="es-ES"/>
          </a:p>
        </p:txBody>
      </p:sp>
    </p:spTree>
    <p:extLst>
      <p:ext uri="{BB962C8B-B14F-4D97-AF65-F5344CB8AC3E}">
        <p14:creationId xmlns:p14="http://schemas.microsoft.com/office/powerpoint/2010/main" val="1428404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20</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2792621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a:p>
            <a:endParaRPr lang="es-ES" baseline="0"/>
          </a:p>
          <a:p>
            <a:endParaRPr lang="es-ES"/>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21</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062164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22</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4035903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23</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993743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24</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2796428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25</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4282817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26</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255820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27</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1873819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2051050" y="558800"/>
            <a:ext cx="4962525" cy="2792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79768" y="4777195"/>
            <a:ext cx="5438140" cy="3908614"/>
          </a:xfrm>
          <a:prstGeom prst="rect">
            <a:avLst/>
          </a:prstGeom>
          <a:noFill/>
          <a:ln>
            <a:noFill/>
          </a:ln>
        </p:spPr>
        <p:txBody>
          <a:bodyPr spcFirstLastPara="1" wrap="square" lIns="95538" tIns="47755" rIns="95538" bIns="47755" anchor="t" anchorCtr="0">
            <a:noAutofit/>
          </a:bodyPr>
          <a:lstStyle/>
          <a:p>
            <a:pPr marL="0" indent="0"/>
            <a:endParaRPr/>
          </a:p>
        </p:txBody>
      </p:sp>
      <p:sp>
        <p:nvSpPr>
          <p:cNvPr id="85" name="Google Shape;85;p1:notes"/>
          <p:cNvSpPr txBox="1">
            <a:spLocks noGrp="1"/>
          </p:cNvSpPr>
          <p:nvPr>
            <p:ph type="sldNum" idx="12"/>
          </p:nvPr>
        </p:nvSpPr>
        <p:spPr>
          <a:xfrm>
            <a:off x="3850444" y="9428586"/>
            <a:ext cx="2945659" cy="498055"/>
          </a:xfrm>
          <a:prstGeom prst="rect">
            <a:avLst/>
          </a:prstGeom>
          <a:noFill/>
          <a:ln>
            <a:noFill/>
          </a:ln>
        </p:spPr>
        <p:txBody>
          <a:bodyPr spcFirstLastPara="1" wrap="square" lIns="95538" tIns="47755" rIns="95538" bIns="47755" anchor="b" anchorCtr="0">
            <a:noAutofit/>
          </a:bodyPr>
          <a:lstStyle/>
          <a:p>
            <a:pPr algn="r">
              <a:buSzPts val="1200"/>
            </a:pPr>
            <a:fld id="{00000000-1234-1234-1234-123412341234}" type="slidenum">
              <a:rPr lang="es-ES"/>
              <a:pPr algn="r">
                <a:buSzPts val="1200"/>
              </a:pPr>
              <a:t>28</a:t>
            </a:fld>
            <a:endParaRPr/>
          </a:p>
        </p:txBody>
      </p:sp>
    </p:spTree>
    <p:extLst>
      <p:ext uri="{BB962C8B-B14F-4D97-AF65-F5344CB8AC3E}">
        <p14:creationId xmlns:p14="http://schemas.microsoft.com/office/powerpoint/2010/main" val="32028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3</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42974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4</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61405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5</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20930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6</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193585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7</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170280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8</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51888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a:p>
        </p:txBody>
      </p:sp>
      <p:sp>
        <p:nvSpPr>
          <p:cNvPr id="4" name="Marcador de número de diapositiva 3"/>
          <p:cNvSpPr>
            <a:spLocks noGrp="1"/>
          </p:cNvSpPr>
          <p:nvPr>
            <p:ph type="sldNum" sz="quarter" idx="5"/>
          </p:nvPr>
        </p:nvSpPr>
        <p:spPr/>
        <p:txBody>
          <a:bodyPr/>
          <a:lstStyle/>
          <a:p>
            <a:pPr algn="r" defTabSz="955531">
              <a:buClrTx/>
              <a:defRPr/>
            </a:pPr>
            <a:fld id="{90B5EF2A-ABFF-4143-A129-DFBA7D92436E}" type="slidenum">
              <a:rPr lang="es-ES" kern="1200">
                <a:solidFill>
                  <a:prstClr val="black"/>
                </a:solidFill>
                <a:latin typeface="Verdana" panose="020B0604030504040204" pitchFamily="34" charset="0"/>
                <a:ea typeface="+mn-ea"/>
                <a:cs typeface="+mn-cs"/>
              </a:rPr>
              <a:pPr algn="r" defTabSz="955531">
                <a:buClrTx/>
                <a:defRPr/>
              </a:pPr>
              <a:t>9</a:t>
            </a:fld>
            <a:endParaRPr lang="es-ES" kern="1200">
              <a:solidFill>
                <a:prstClr val="black"/>
              </a:solidFill>
              <a:latin typeface="Verdana" panose="020B0604030504040204" pitchFamily="34" charset="0"/>
              <a:ea typeface="+mn-ea"/>
              <a:cs typeface="+mn-cs"/>
            </a:endParaRPr>
          </a:p>
        </p:txBody>
      </p:sp>
    </p:spTree>
    <p:extLst>
      <p:ext uri="{BB962C8B-B14F-4D97-AF65-F5344CB8AC3E}">
        <p14:creationId xmlns:p14="http://schemas.microsoft.com/office/powerpoint/2010/main" val="369493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ítulo y objetos">
  <p:cSld name="1_Título y objetos">
    <p:spTree>
      <p:nvGrpSpPr>
        <p:cNvPr id="1" name="Shape 1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385">
          <p15:clr>
            <a:srgbClr val="FBAE40"/>
          </p15:clr>
        </p15:guide>
        <p15:guide id="4" pos="5375">
          <p15:clr>
            <a:srgbClr val="FBAE40"/>
          </p15:clr>
        </p15:guide>
        <p15:guide id="5" orient="horz" pos="3974">
          <p15:clr>
            <a:srgbClr val="FBAE40"/>
          </p15:clr>
        </p15:guide>
        <p15:guide id="6" orient="horz" pos="34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401BB-8845-41DF-BA6A-45A7FEE40FBD}"/>
              </a:ext>
            </a:extLst>
          </p:cNvPr>
          <p:cNvSpPr>
            <a:spLocks noGrp="1"/>
          </p:cNvSpPr>
          <p:nvPr>
            <p:ph type="ctrTitle"/>
          </p:nvPr>
        </p:nvSpPr>
        <p:spPr>
          <a:xfrm>
            <a:off x="1524000" y="1122363"/>
            <a:ext cx="9144000" cy="2387600"/>
          </a:xfrm>
        </p:spPr>
        <p:txBody>
          <a:bodyPr anchor="b">
            <a:normAutofit/>
          </a:bodyPr>
          <a:lstStyle>
            <a:lvl1pPr algn="ctr">
              <a:defRPr sz="18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38AF9BD-A557-4AD0-92AB-438F27966194}"/>
              </a:ext>
            </a:extLst>
          </p:cNvPr>
          <p:cNvSpPr>
            <a:spLocks noGrp="1"/>
          </p:cNvSpPr>
          <p:nvPr>
            <p:ph type="subTitle" idx="1"/>
          </p:nvPr>
        </p:nvSpPr>
        <p:spPr>
          <a:xfrm>
            <a:off x="1524000" y="3602038"/>
            <a:ext cx="9144000" cy="1655762"/>
          </a:xfrm>
        </p:spPr>
        <p:txBody>
          <a:bodyPr>
            <a:normAutofit/>
          </a:bodyPr>
          <a:lstStyle>
            <a:lvl1pPr marL="0" indent="0" algn="just">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Tree>
    <p:extLst>
      <p:ext uri="{BB962C8B-B14F-4D97-AF65-F5344CB8AC3E}">
        <p14:creationId xmlns:p14="http://schemas.microsoft.com/office/powerpoint/2010/main" val="244178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39D6C5-6235-4399-A151-ACE993C587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B2F594-9852-4131-8C7B-4AC7C892845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número de diapositiva 5">
            <a:extLst>
              <a:ext uri="{FF2B5EF4-FFF2-40B4-BE49-F238E27FC236}">
                <a16:creationId xmlns:a16="http://schemas.microsoft.com/office/drawing/2014/main" id="{E0977DC8-5CCA-CD98-43CB-D3183B89421F}"/>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2496874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76791F-A652-4C42-8D28-9817C42A009E}"/>
              </a:ext>
            </a:extLst>
          </p:cNvPr>
          <p:cNvSpPr>
            <a:spLocks noGrp="1"/>
          </p:cNvSpPr>
          <p:nvPr>
            <p:ph type="title"/>
          </p:nvPr>
        </p:nvSpPr>
        <p:spPr>
          <a:xfrm>
            <a:off x="831850" y="1709738"/>
            <a:ext cx="10515600" cy="2852737"/>
          </a:xfrm>
        </p:spPr>
        <p:txBody>
          <a:bodyPr anchor="b">
            <a:normAutofit/>
          </a:bodyPr>
          <a:lstStyle>
            <a:lvl1pPr>
              <a:defRPr sz="18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807ACF-0AE5-4F28-954C-4B1182194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7" name="Marcador de número de diapositiva 5">
            <a:extLst>
              <a:ext uri="{FF2B5EF4-FFF2-40B4-BE49-F238E27FC236}">
                <a16:creationId xmlns:a16="http://schemas.microsoft.com/office/drawing/2014/main" id="{83F835D6-8DEA-8EF1-550B-2903C4A03EFD}"/>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2827670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A9BAF-C61A-4F9F-A492-35EC9853EA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9B63B4-0EA3-4013-8434-0942FA2E9F7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1A6DD02-9560-4902-A4FB-A28D038C4C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número de diapositiva 5">
            <a:extLst>
              <a:ext uri="{FF2B5EF4-FFF2-40B4-BE49-F238E27FC236}">
                <a16:creationId xmlns:a16="http://schemas.microsoft.com/office/drawing/2014/main" id="{D21F7AC0-818F-F6CE-8380-E8144B81E6D5}"/>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142083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C79043-39AE-46C3-9774-FA6B4C34FA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B6462-7878-4508-8B17-4C66F7E4F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43A4A1-66CF-48E1-8C99-931703CDDF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42D33B3-EC61-4A54-B828-9544D88F20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90F16F9-5F99-4B61-9698-17909BCA1F8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número de diapositiva 5">
            <a:extLst>
              <a:ext uri="{FF2B5EF4-FFF2-40B4-BE49-F238E27FC236}">
                <a16:creationId xmlns:a16="http://schemas.microsoft.com/office/drawing/2014/main" id="{2D2ED4B7-03A9-A5F7-5399-6AC713014EB0}"/>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3646198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C445B9-0406-4229-B1E8-B69E2B3B8545}"/>
              </a:ext>
            </a:extLst>
          </p:cNvPr>
          <p:cNvSpPr>
            <a:spLocks noGrp="1"/>
          </p:cNvSpPr>
          <p:nvPr>
            <p:ph type="title"/>
          </p:nvPr>
        </p:nvSpPr>
        <p:spPr/>
        <p:txBody>
          <a:bodyPr/>
          <a:lstStyle/>
          <a:p>
            <a:r>
              <a:rPr lang="es-ES"/>
              <a:t>Haga clic para modificar el estilo de título del patrón</a:t>
            </a:r>
          </a:p>
        </p:txBody>
      </p:sp>
      <p:sp>
        <p:nvSpPr>
          <p:cNvPr id="6" name="Marcador de número de diapositiva 5">
            <a:extLst>
              <a:ext uri="{FF2B5EF4-FFF2-40B4-BE49-F238E27FC236}">
                <a16:creationId xmlns:a16="http://schemas.microsoft.com/office/drawing/2014/main" id="{4C267B4C-02E4-B68D-2FAE-62D93E9B4293}"/>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4027353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01328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2D6995-C162-4A20-8ED9-0CAE9F4A7D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7E6776-41B3-4CF3-85D8-7129FF06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5108EE-A433-483F-A51E-3C5ED3F36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número de diapositiva 5">
            <a:extLst>
              <a:ext uri="{FF2B5EF4-FFF2-40B4-BE49-F238E27FC236}">
                <a16:creationId xmlns:a16="http://schemas.microsoft.com/office/drawing/2014/main" id="{CF112140-3C34-38D7-C6F8-E8DB8E2ABF2F}"/>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639852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8BA2D-C992-42DA-AA20-C54D9C6203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F52E5C9-6025-4B88-8FFE-F81062561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325F2E3-3C10-479C-A967-E2D8E4319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número de diapositiva 5">
            <a:extLst>
              <a:ext uri="{FF2B5EF4-FFF2-40B4-BE49-F238E27FC236}">
                <a16:creationId xmlns:a16="http://schemas.microsoft.com/office/drawing/2014/main" id="{68ECBED4-9A2E-41A7-DF7E-38945730470C}"/>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103518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27" name="Google Shape;27;p17"/>
          <p:cNvSpPr txBox="1"/>
          <p:nvPr/>
        </p:nvSpPr>
        <p:spPr>
          <a:xfrm>
            <a:off x="135341" y="6427975"/>
            <a:ext cx="7043382" cy="24916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ES" sz="1200" b="1">
                <a:solidFill>
                  <a:srgbClr val="2F5496"/>
                </a:solidFill>
                <a:latin typeface="Calibri"/>
                <a:ea typeface="Calibri"/>
                <a:cs typeface="Calibri"/>
                <a:sym typeface="Calibri"/>
              </a:rPr>
              <a:t>HACIA UNA PLATAFORMA INTEGRAL PARA LA TRANSFORMACIÓN DIGITAL DE LOS SERVICIOS SOCIALES</a:t>
            </a:r>
            <a:endParaRPr sz="1100">
              <a:solidFill>
                <a:schemeClr val="dk1"/>
              </a:solidFill>
              <a:latin typeface="Arial"/>
              <a:ea typeface="Arial"/>
              <a:cs typeface="Arial"/>
              <a:sym typeface="Arial"/>
            </a:endParaRPr>
          </a:p>
        </p:txBody>
      </p:sp>
      <p:pic>
        <p:nvPicPr>
          <p:cNvPr id="28" name="Google Shape;28;p17"/>
          <p:cNvPicPr preferRelativeResize="0"/>
          <p:nvPr/>
        </p:nvPicPr>
        <p:blipFill rotWithShape="1">
          <a:blip r:embed="rId2">
            <a:alphaModFix/>
          </a:blip>
          <a:srcRect/>
          <a:stretch/>
        </p:blipFill>
        <p:spPr>
          <a:xfrm>
            <a:off x="10519542" y="6252521"/>
            <a:ext cx="1361440" cy="600075"/>
          </a:xfrm>
          <a:prstGeom prst="rect">
            <a:avLst/>
          </a:prstGeom>
          <a:solidFill>
            <a:schemeClr val="lt1"/>
          </a:solid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1B886-5C22-414A-AA5F-549B7D3BC1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217936-2CA1-4F07-9B4C-C0BA5949E00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número de diapositiva 5">
            <a:extLst>
              <a:ext uri="{FF2B5EF4-FFF2-40B4-BE49-F238E27FC236}">
                <a16:creationId xmlns:a16="http://schemas.microsoft.com/office/drawing/2014/main" id="{6CA255D4-6FA6-526A-C460-7FAE1ED061A6}"/>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566136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0FA8D45-836D-4F04-8E42-2890AC5DB3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7DE766-CE75-4D38-9AB1-D40D73E8E18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número de diapositiva 5">
            <a:extLst>
              <a:ext uri="{FF2B5EF4-FFF2-40B4-BE49-F238E27FC236}">
                <a16:creationId xmlns:a16="http://schemas.microsoft.com/office/drawing/2014/main" id="{496961D9-0F50-5E17-8A34-296C7564FF42}"/>
              </a:ext>
            </a:extLst>
          </p:cNvPr>
          <p:cNvSpPr txBox="1">
            <a:spLocks/>
          </p:cNvSpPr>
          <p:nvPr userDrawn="1"/>
        </p:nvSpPr>
        <p:spPr>
          <a:xfrm>
            <a:off x="838200" y="6356350"/>
            <a:ext cx="2743200" cy="365125"/>
          </a:xfrm>
          <a:prstGeom prst="rect">
            <a:avLst/>
          </a:prstGeom>
        </p:spPr>
        <p:txBody>
          <a:bodyPr/>
          <a:lstStyle>
            <a:defPPr>
              <a:defRPr lang="es-ES"/>
            </a:defPPr>
            <a:lvl1pPr marL="0" algn="l" defTabSz="914400" rtl="0" eaLnBrk="1" latinLnBrk="0" hangingPunct="1">
              <a:defRPr sz="12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AB9167-74EE-404B-952D-60D8111A4E46}" type="slidenum">
              <a:rPr lang="es-ES" smtClean="0"/>
              <a:pPr/>
              <a:t>‹Nº›</a:t>
            </a:fld>
            <a:endParaRPr lang="es-ES"/>
          </a:p>
        </p:txBody>
      </p:sp>
    </p:spTree>
    <p:extLst>
      <p:ext uri="{BB962C8B-B14F-4D97-AF65-F5344CB8AC3E}">
        <p14:creationId xmlns:p14="http://schemas.microsoft.com/office/powerpoint/2010/main" val="3043535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9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a:spLocks noGrp="1"/>
          </p:cNvSpPr>
          <p:nvPr>
            <p:ph type="pic" idx="2"/>
          </p:nvPr>
        </p:nvSpPr>
        <p:spPr>
          <a:xfrm>
            <a:off x="5183188" y="987425"/>
            <a:ext cx="6172200" cy="4873625"/>
          </a:xfrm>
          <a:prstGeom prst="rect">
            <a:avLst/>
          </a:prstGeom>
          <a:noFill/>
          <a:ln>
            <a:noFill/>
          </a:ln>
        </p:spPr>
      </p:sp>
      <p:sp>
        <p:nvSpPr>
          <p:cNvPr id="66" name="Google Shape;6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62"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E716B4-E2AF-4639-9FA5-5398872A9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CA96FE-38CE-468A-BC3C-3741EBBF7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número de diapositiva 5">
            <a:extLst>
              <a:ext uri="{FF2B5EF4-FFF2-40B4-BE49-F238E27FC236}">
                <a16:creationId xmlns:a16="http://schemas.microsoft.com/office/drawing/2014/main" id="{172A72D4-D9F2-AC41-0D8A-A065A9EF21AD}"/>
              </a:ext>
            </a:extLst>
          </p:cNvPr>
          <p:cNvSpPr>
            <a:spLocks noGrp="1"/>
          </p:cNvSpPr>
          <p:nvPr>
            <p:ph type="sldNum" sz="quarter" idx="4"/>
          </p:nvPr>
        </p:nvSpPr>
        <p:spPr>
          <a:xfrm>
            <a:off x="0" y="6477221"/>
            <a:ext cx="2743200" cy="365125"/>
          </a:xfrm>
          <a:prstGeom prst="rect">
            <a:avLst/>
          </a:prstGeom>
        </p:spPr>
        <p:txBody>
          <a:bodyPr/>
          <a:lstStyle>
            <a:lvl1pPr algn="l">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46AB9167-74EE-404B-952D-60D8111A4E46}" type="slidenum">
              <a:rPr lang="es-ES" smtClean="0"/>
              <a:pPr/>
              <a:t>‹Nº›</a:t>
            </a:fld>
            <a:endParaRPr lang="es-ES"/>
          </a:p>
        </p:txBody>
      </p:sp>
    </p:spTree>
    <p:extLst>
      <p:ext uri="{BB962C8B-B14F-4D97-AF65-F5344CB8AC3E}">
        <p14:creationId xmlns:p14="http://schemas.microsoft.com/office/powerpoint/2010/main" val="31427885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1800" b="1" i="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just" defTabSz="914400" rtl="0" eaLnBrk="1" latinLnBrk="0" hangingPunct="1">
        <a:lnSpc>
          <a:spcPct val="90000"/>
        </a:lnSpc>
        <a:spcBef>
          <a:spcPts val="1000"/>
        </a:spcBef>
        <a:buFontTx/>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just" defTabSz="914400" rtl="0" eaLnBrk="1" latinLnBrk="0" hangingPunct="1">
        <a:lnSpc>
          <a:spcPct val="90000"/>
        </a:lnSpc>
        <a:spcBef>
          <a:spcPts val="500"/>
        </a:spcBef>
        <a:buFontTx/>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just" defTabSz="914400" rtl="0" eaLnBrk="1" latinLnBrk="0" hangingPunct="1">
        <a:lnSpc>
          <a:spcPct val="90000"/>
        </a:lnSpc>
        <a:spcBef>
          <a:spcPts val="500"/>
        </a:spcBef>
        <a:buFontTx/>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just" defTabSz="914400" rtl="0" eaLnBrk="1" latinLnBrk="0" hangingPunct="1">
        <a:lnSpc>
          <a:spcPct val="90000"/>
        </a:lnSpc>
        <a:spcBef>
          <a:spcPts val="500"/>
        </a:spcBef>
        <a:buFontTx/>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just" defTabSz="914400" rtl="0" eaLnBrk="1" latinLnBrk="0" hangingPunct="1">
        <a:lnSpc>
          <a:spcPct val="90000"/>
        </a:lnSpc>
        <a:spcBef>
          <a:spcPts val="500"/>
        </a:spcBef>
        <a:buFontTx/>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cinea.ec.europa.eu/programmes/connecting-europe-facility_en" TargetMode="External"/><Relationship Id="rId7" Type="http://schemas.openxmlformats.org/officeDocument/2006/relationships/image" Target="../media/image65.png"/><Relationship Id="rId12"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hyperlink" Target="https://www.5gsc.eu/" TargetMode="External"/><Relationship Id="rId11" Type="http://schemas.openxmlformats.org/officeDocument/2006/relationships/hyperlink" Target="https://hadea.ec.europa.eu/index_en" TargetMode="External"/><Relationship Id="rId5" Type="http://schemas.openxmlformats.org/officeDocument/2006/relationships/image" Target="../media/image64.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9.png"/><Relationship Id="rId5" Type="http://schemas.openxmlformats.org/officeDocument/2006/relationships/image" Target="../media/image67.png"/><Relationship Id="rId10" Type="http://schemas.openxmlformats.org/officeDocument/2006/relationships/image" Target="../media/image8.PNG"/><Relationship Id="rId4" Type="http://schemas.openxmlformats.org/officeDocument/2006/relationships/image" Target="../media/image27.sv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9.png"/><Relationship Id="rId4" Type="http://schemas.openxmlformats.org/officeDocument/2006/relationships/image" Target="../media/image7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9.png"/><Relationship Id="rId4" Type="http://schemas.openxmlformats.org/officeDocument/2006/relationships/image" Target="../media/image76.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9.png"/><Relationship Id="rId4" Type="http://schemas.openxmlformats.org/officeDocument/2006/relationships/image" Target="../media/image79.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7.png"/><Relationship Id="rId7" Type="http://schemas.openxmlformats.org/officeDocument/2006/relationships/image" Target="../media/image85.png"/><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84.png"/><Relationship Id="rId11" Type="http://schemas.openxmlformats.org/officeDocument/2006/relationships/image" Target="../media/image8.PNG"/><Relationship Id="rId5" Type="http://schemas.openxmlformats.org/officeDocument/2006/relationships/image" Target="../media/image83.png"/><Relationship Id="rId10" Type="http://schemas.openxmlformats.org/officeDocument/2006/relationships/image" Target="../media/image7.png"/><Relationship Id="rId4" Type="http://schemas.openxmlformats.org/officeDocument/2006/relationships/image" Target="../media/image8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90.png"/><Relationship Id="rId12"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4.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sv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svg"/><Relationship Id="rId33"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8.PNG"/><Relationship Id="rId5" Type="http://schemas.openxmlformats.org/officeDocument/2006/relationships/image" Target="../media/image10.png"/><Relationship Id="rId15" Type="http://schemas.openxmlformats.org/officeDocument/2006/relationships/image" Target="../media/image29.png"/><Relationship Id="rId23" Type="http://schemas.openxmlformats.org/officeDocument/2006/relationships/image" Target="../media/image37.sv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7.pn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jpeg"/><Relationship Id="rId30" Type="http://schemas.openxmlformats.org/officeDocument/2006/relationships/image" Target="../media/image6.png"/><Relationship Id="rId8"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46.png"/><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6.png"/><Relationship Id="rId4" Type="http://schemas.openxmlformats.org/officeDocument/2006/relationships/hyperlink" Target="https://servpub.madrid.es/visitavirtualsamurpc/" TargetMode="External"/><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9.png"/><Relationship Id="rId4" Type="http://schemas.openxmlformats.org/officeDocument/2006/relationships/hyperlink" Target="https://servpub.madrid.es/visitavirtualsamurpc/" TargetMode="Externa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9.png"/><Relationship Id="rId5" Type="http://schemas.openxmlformats.org/officeDocument/2006/relationships/image" Target="../media/image44.png"/><Relationship Id="rId10" Type="http://schemas.openxmlformats.org/officeDocument/2006/relationships/image" Target="../media/image8.PNG"/><Relationship Id="rId4" Type="http://schemas.openxmlformats.org/officeDocument/2006/relationships/hyperlink" Target="https://servpub.madrid.es/visitavirtualsamurpc/emt1/" TargetMode="Externa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44.png"/><Relationship Id="rId10" Type="http://schemas.openxmlformats.org/officeDocument/2006/relationships/image" Target="../media/image9.png"/><Relationship Id="rId4" Type="http://schemas.openxmlformats.org/officeDocument/2006/relationships/hyperlink" Target="https://www.madrid.es/portales/munimadrid/es/Inicio/Seguridad-y-emergencias/SAMUR-Proteccion-Civil/?vgnextfmt=default&amp;vgnextoid=c88fcdb1bfffa010VgnVCM100000d90ca8c0RCRD&amp;vgnextchannel=f9cd31d3b28fe410VgnVCM1000000b205a0aRCRD" TargetMode="Externa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3.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mc30.es/" TargetMode="External"/><Relationship Id="rId4" Type="http://schemas.openxmlformats.org/officeDocument/2006/relationships/image" Target="../media/image17.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PNG"/><Relationship Id="rId11" Type="http://schemas.openxmlformats.org/officeDocument/2006/relationships/image" Target="../media/image58.emf"/><Relationship Id="rId5" Type="http://schemas.openxmlformats.org/officeDocument/2006/relationships/image" Target="../media/image7.png"/><Relationship Id="rId1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6.png"/><Relationship Id="rId9" Type="http://schemas.openxmlformats.org/officeDocument/2006/relationships/image" Target="../media/image56.emf"/><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1238"/>
          <a:stretch/>
        </p:blipFill>
        <p:spPr>
          <a:xfrm>
            <a:off x="0" y="0"/>
            <a:ext cx="12192000" cy="6858000"/>
          </a:xfrm>
          <a:prstGeom prst="rect">
            <a:avLst/>
          </a:prstGeom>
        </p:spPr>
      </p:pic>
      <p:sp>
        <p:nvSpPr>
          <p:cNvPr id="87" name="Google Shape;87;p1"/>
          <p:cNvSpPr/>
          <p:nvPr/>
        </p:nvSpPr>
        <p:spPr>
          <a:xfrm>
            <a:off x="1" y="5137598"/>
            <a:ext cx="12192000" cy="1734915"/>
          </a:xfrm>
          <a:prstGeom prst="rect">
            <a:avLst/>
          </a:prstGeom>
          <a:solidFill>
            <a:srgbClr val="4CB3A3">
              <a:alpha val="91000"/>
            </a:srgbClr>
          </a:solid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17" name="Google Shape;87;p1"/>
          <p:cNvSpPr/>
          <p:nvPr/>
        </p:nvSpPr>
        <p:spPr>
          <a:xfrm>
            <a:off x="0" y="-32463"/>
            <a:ext cx="12192000" cy="1377553"/>
          </a:xfrm>
          <a:prstGeom prst="rect">
            <a:avLst/>
          </a:prstGeom>
          <a:solidFill>
            <a:srgbClr val="4CB3A3">
              <a:alpha val="91000"/>
            </a:srgbClr>
          </a:solid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6" name="CuadroTexto 5"/>
          <p:cNvSpPr txBox="1"/>
          <p:nvPr/>
        </p:nvSpPr>
        <p:spPr>
          <a:xfrm>
            <a:off x="3037569" y="271814"/>
            <a:ext cx="8752386" cy="830997"/>
          </a:xfrm>
          <a:prstGeom prst="rect">
            <a:avLst/>
          </a:prstGeom>
          <a:noFill/>
          <a:ln>
            <a:noFill/>
          </a:ln>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Lato"/>
                <a:ea typeface="Lato"/>
                <a:cs typeface="Lato"/>
              </a:rPr>
              <a:t>Usos avanzados de 5G para intervenciones de emergencia en los túneles de la M-30 de la ciudad de Madrid</a:t>
            </a:r>
          </a:p>
        </p:txBody>
      </p:sp>
      <p:sp>
        <p:nvSpPr>
          <p:cNvPr id="18" name="CuadroTexto 17"/>
          <p:cNvSpPr txBox="1"/>
          <p:nvPr/>
        </p:nvSpPr>
        <p:spPr>
          <a:xfrm>
            <a:off x="514247" y="341615"/>
            <a:ext cx="2320121" cy="646331"/>
          </a:xfrm>
          <a:prstGeom prst="rect">
            <a:avLst/>
          </a:prstGeom>
          <a:noFill/>
          <a:ln>
            <a:noFill/>
          </a:ln>
        </p:spPr>
        <p:txBody>
          <a:bodyPr wrap="square" rtlCol="0">
            <a:spAutoFit/>
          </a:bodyPr>
          <a:lstStyle/>
          <a:p>
            <a:pPr algn="ctr"/>
            <a:r>
              <a:rPr lang="en-US" sz="3600" b="1" dirty="0">
                <a:solidFill>
                  <a:srgbClr val="B3BE1D"/>
                </a:solidFill>
                <a:effectLst>
                  <a:outerShdw blurRad="50800" dist="38100" dir="18900000" algn="bl" rotWithShape="0">
                    <a:prstClr val="black">
                      <a:alpha val="40000"/>
                    </a:prstClr>
                  </a:outerShdw>
                </a:effectLst>
                <a:latin typeface="Lato"/>
                <a:ea typeface="Lato"/>
                <a:cs typeface="Lato"/>
              </a:rPr>
              <a:t>EUGENIA</a:t>
            </a:r>
            <a:endParaRPr lang="es-ES" sz="3600" b="1" dirty="0">
              <a:solidFill>
                <a:srgbClr val="B3BE1D"/>
              </a:solidFill>
              <a:effectLst>
                <a:outerShdw blurRad="50800" dist="38100" dir="18900000" algn="bl" rotWithShape="0">
                  <a:prstClr val="black">
                    <a:alpha val="40000"/>
                  </a:prstClr>
                </a:outerShdw>
              </a:effectLst>
              <a:latin typeface="Lato"/>
              <a:ea typeface="Lato"/>
              <a:cs typeface="Lato"/>
            </a:endParaRPr>
          </a:p>
        </p:txBody>
      </p:sp>
      <p:sp>
        <p:nvSpPr>
          <p:cNvPr id="22" name="CuadroTexto 21"/>
          <p:cNvSpPr txBox="1"/>
          <p:nvPr/>
        </p:nvSpPr>
        <p:spPr>
          <a:xfrm>
            <a:off x="7909246" y="4811972"/>
            <a:ext cx="4744763" cy="276999"/>
          </a:xfrm>
          <a:prstGeom prst="rect">
            <a:avLst/>
          </a:prstGeom>
          <a:noFill/>
        </p:spPr>
        <p:txBody>
          <a:bodyPr wrap="square" lIns="91440" tIns="45720" rIns="91440" bIns="45720" rtlCol="0" anchor="t">
            <a:spAutoFit/>
          </a:bodyPr>
          <a:lstStyle/>
          <a:p>
            <a:pPr algn="ctr"/>
            <a:r>
              <a:rPr lang="es-ES" sz="1200" dirty="0">
                <a:solidFill>
                  <a:schemeClr val="bg1"/>
                </a:solidFill>
              </a:rPr>
              <a:t>CEF-DIG-2023-5GSMARTCOM-EDGE-WORKS</a:t>
            </a:r>
            <a:endParaRPr lang="es-ES" sz="1100" dirty="0"/>
          </a:p>
        </p:txBody>
      </p:sp>
      <p:pic>
        <p:nvPicPr>
          <p:cNvPr id="13" name="Object 6" descr="preencoded.png">
            <a:extLst>
              <a:ext uri="{FF2B5EF4-FFF2-40B4-BE49-F238E27FC236}">
                <a16:creationId xmlns:a16="http://schemas.microsoft.com/office/drawing/2014/main" id="{A06B1DF4-45A9-453F-81B9-95E83CA074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2612" y="5761973"/>
            <a:ext cx="2431435" cy="432255"/>
          </a:xfrm>
          <a:prstGeom prst="rect">
            <a:avLst/>
          </a:prstGeom>
        </p:spPr>
      </p:pic>
      <p:pic>
        <p:nvPicPr>
          <p:cNvPr id="14" name="Imagen 13" descr="Imagen que contiene Texto&#10;&#10;Descripción generada automáticamente">
            <a:extLst>
              <a:ext uri="{FF2B5EF4-FFF2-40B4-BE49-F238E27FC236}">
                <a16:creationId xmlns:a16="http://schemas.microsoft.com/office/drawing/2014/main" id="{96F0BB7F-3C15-E24D-4AE5-D454DBCB3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2711" y="5517978"/>
            <a:ext cx="1077374" cy="964992"/>
          </a:xfrm>
          <a:prstGeom prst="rect">
            <a:avLst/>
          </a:prstGeom>
        </p:spPr>
      </p:pic>
      <p:pic>
        <p:nvPicPr>
          <p:cNvPr id="15"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0098" y="5613470"/>
            <a:ext cx="2002258" cy="802936"/>
          </a:xfrm>
          <a:prstGeom prst="rect">
            <a:avLst/>
          </a:prstGeom>
        </p:spPr>
      </p:pic>
      <p:pic>
        <p:nvPicPr>
          <p:cNvPr id="5" name="Imagen 4"/>
          <p:cNvPicPr>
            <a:picLocks noChangeAspect="1"/>
          </p:cNvPicPr>
          <p:nvPr/>
        </p:nvPicPr>
        <p:blipFill>
          <a:blip r:embed="rId8">
            <a:clrChange>
              <a:clrFrom>
                <a:srgbClr val="000000"/>
              </a:clrFrom>
              <a:clrTo>
                <a:srgbClr val="000000">
                  <a:alpha val="0"/>
                </a:srgbClr>
              </a:clrTo>
            </a:clrChange>
          </a:blip>
          <a:stretch>
            <a:fillRect/>
          </a:stretch>
        </p:blipFill>
        <p:spPr>
          <a:xfrm>
            <a:off x="3054058" y="5412539"/>
            <a:ext cx="1215981" cy="1195927"/>
          </a:xfrm>
          <a:prstGeom prst="rect">
            <a:avLst/>
          </a:prstGeom>
        </p:spPr>
      </p:pic>
      <p:pic>
        <p:nvPicPr>
          <p:cNvPr id="10" name="Imagen 9"/>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0050" y="5412539"/>
            <a:ext cx="1194505" cy="1179703"/>
          </a:xfrm>
          <a:prstGeom prst="rect">
            <a:avLst/>
          </a:prstGeom>
        </p:spPr>
      </p:pic>
      <p:pic>
        <p:nvPicPr>
          <p:cNvPr id="2" name="Imagen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4566" y="5613470"/>
            <a:ext cx="1958134" cy="733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47" name="Gráfico 2">
            <a:extLst>
              <a:ext uri="{FF2B5EF4-FFF2-40B4-BE49-F238E27FC236}">
                <a16:creationId xmlns:a16="http://schemas.microsoft.com/office/drawing/2014/main" id="{FD856F47-C633-6371-57CE-D050175BF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49" name="Imagen 48"/>
          <p:cNvPicPr>
            <a:picLocks noChangeAspect="1"/>
          </p:cNvPicPr>
          <p:nvPr/>
        </p:nvPicPr>
        <p:blipFill>
          <a:blip r:embed="rId4">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56" name="Imagen 55"/>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MADRID CALLE 30 · SISTEMA DE CONTROL. FUNCIONALIDAD</a:t>
            </a:r>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61" name="Imagen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pic>
        <p:nvPicPr>
          <p:cNvPr id="10" name="Imagen 9">
            <a:extLst>
              <a:ext uri="{FF2B5EF4-FFF2-40B4-BE49-F238E27FC236}">
                <a16:creationId xmlns:a16="http://schemas.microsoft.com/office/drawing/2014/main" id="{F642126E-6895-E003-1F47-18823F4372A9}"/>
              </a:ext>
            </a:extLst>
          </p:cNvPr>
          <p:cNvPicPr>
            <a:picLocks noChangeAspect="1"/>
          </p:cNvPicPr>
          <p:nvPr/>
        </p:nvPicPr>
        <p:blipFill rotWithShape="1">
          <a:blip r:embed="rId7"/>
          <a:srcRect t="10277" b="4019"/>
          <a:stretch/>
        </p:blipFill>
        <p:spPr>
          <a:xfrm>
            <a:off x="1633949" y="834273"/>
            <a:ext cx="9660933" cy="5733143"/>
          </a:xfrm>
          <a:prstGeom prst="rect">
            <a:avLst/>
          </a:prstGeom>
        </p:spPr>
      </p:pic>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8"/>
          <a:srcRect/>
          <a:stretch/>
        </p:blipFill>
        <p:spPr>
          <a:xfrm>
            <a:off x="10830425" y="6455704"/>
            <a:ext cx="1220222" cy="354313"/>
          </a:xfrm>
          <a:prstGeom prst="rect">
            <a:avLst/>
          </a:prstGeom>
        </p:spPr>
      </p:pic>
      <p:pic>
        <p:nvPicPr>
          <p:cNvPr id="11" name="Picture 2" descr="https://mc30.es/wp-content/uploads/2024/02/mc30-logo-optimiz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1120" y="1410888"/>
            <a:ext cx="2538738" cy="88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00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47" name="Gráfico 2">
            <a:extLst>
              <a:ext uri="{FF2B5EF4-FFF2-40B4-BE49-F238E27FC236}">
                <a16:creationId xmlns:a16="http://schemas.microsoft.com/office/drawing/2014/main" id="{FD856F47-C633-6371-57CE-D050175BF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49" name="Imagen 48"/>
          <p:cNvPicPr>
            <a:picLocks noChangeAspect="1"/>
          </p:cNvPicPr>
          <p:nvPr/>
        </p:nvPicPr>
        <p:blipFill>
          <a:blip r:embed="rId5">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56" name="Imagen 55"/>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MADRID CALLE 30 · SISTEMA DE CONTROL. NIVELES JERÁRQUICOS</a:t>
            </a:r>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61" name="Imagen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pic>
        <p:nvPicPr>
          <p:cNvPr id="40" name="Imagen 39">
            <a:extLst>
              <a:ext uri="{FF2B5EF4-FFF2-40B4-BE49-F238E27FC236}">
                <a16:creationId xmlns:a16="http://schemas.microsoft.com/office/drawing/2014/main" id="{49A03058-2FC8-1CE5-AF41-33F1BD7A32A1}"/>
              </a:ext>
            </a:extLst>
          </p:cNvPr>
          <p:cNvPicPr>
            <a:picLocks noChangeAspect="1"/>
          </p:cNvPicPr>
          <p:nvPr/>
        </p:nvPicPr>
        <p:blipFill rotWithShape="1">
          <a:blip r:embed="rId8">
            <a:clrChange>
              <a:clrFrom>
                <a:srgbClr val="FFFFFF"/>
              </a:clrFrom>
              <a:clrTo>
                <a:srgbClr val="FFFFFF">
                  <a:alpha val="0"/>
                </a:srgbClr>
              </a:clrTo>
            </a:clrChange>
          </a:blip>
          <a:srcRect t="10962" b="3823"/>
          <a:stretch/>
        </p:blipFill>
        <p:spPr>
          <a:xfrm>
            <a:off x="2517842" y="834273"/>
            <a:ext cx="9532805" cy="5820990"/>
          </a:xfrm>
          <a:prstGeom prst="rect">
            <a:avLst/>
          </a:prstGeom>
        </p:spPr>
      </p:pic>
      <p:pic>
        <p:nvPicPr>
          <p:cNvPr id="41" name="Picture 2" descr="https://mc30.es/wp-content/uploads/2024/02/mc30-logo-optimiz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862" y="2690295"/>
            <a:ext cx="2538738" cy="88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77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CONVOCATORIA</a:t>
            </a:r>
            <a:endParaRPr sz="2000">
              <a:latin typeface="Lato" panose="020F0502020204030203" pitchFamily="34" charset="0"/>
              <a:ea typeface="Lato" panose="020F0502020204030203" pitchFamily="34" charset="0"/>
              <a:cs typeface="Lato" panose="020F0502020204030203" pitchFamily="34" charset="0"/>
            </a:endParaRPr>
          </a:p>
        </p:txBody>
      </p:sp>
      <p:sp>
        <p:nvSpPr>
          <p:cNvPr id="34" name="CuadroTexto 33"/>
          <p:cNvSpPr txBox="1"/>
          <p:nvPr/>
        </p:nvSpPr>
        <p:spPr>
          <a:xfrm>
            <a:off x="3133865" y="1014448"/>
            <a:ext cx="6364942" cy="1692771"/>
          </a:xfrm>
          <a:prstGeom prst="rect">
            <a:avLst/>
          </a:prstGeom>
          <a:noFill/>
        </p:spPr>
        <p:txBody>
          <a:bodyPr wrap="square" lIns="91440" tIns="45720" rIns="91440" bIns="45720" rtlCol="0" anchor="t">
            <a:spAutoFit/>
          </a:bodyPr>
          <a:lstStyle/>
          <a:p>
            <a:pPr algn="ctr"/>
            <a:r>
              <a:rPr lang="es-ES" sz="2000" b="1" u="sng" dirty="0">
                <a:solidFill>
                  <a:srgbClr val="005C4A"/>
                </a:solidFill>
              </a:rPr>
              <a:t>CEF-DIG-2023-5GSMARTCOM-EDGE-WORKS</a:t>
            </a:r>
            <a:r>
              <a:rPr lang="es-ES" sz="2000" b="1" dirty="0">
                <a:solidFill>
                  <a:schemeClr val="tx1"/>
                </a:solidFill>
              </a:rPr>
              <a:t> </a:t>
            </a:r>
          </a:p>
          <a:p>
            <a:pPr algn="ctr"/>
            <a:endParaRPr lang="es-ES" sz="2000" b="1" dirty="0">
              <a:solidFill>
                <a:schemeClr val="tx1"/>
              </a:solidFill>
            </a:endParaRPr>
          </a:p>
          <a:p>
            <a:pPr algn="ctr"/>
            <a:r>
              <a:rPr lang="es-ES" sz="2000" b="1" dirty="0">
                <a:solidFill>
                  <a:srgbClr val="005C4A"/>
                </a:solidFill>
              </a:rPr>
              <a:t>5G y </a:t>
            </a:r>
            <a:r>
              <a:rPr lang="es-ES" sz="2000" b="1" dirty="0" err="1">
                <a:solidFill>
                  <a:srgbClr val="005C4A"/>
                </a:solidFill>
              </a:rPr>
              <a:t>Edge</a:t>
            </a:r>
            <a:r>
              <a:rPr lang="es-ES" sz="2000" b="1" dirty="0">
                <a:solidFill>
                  <a:srgbClr val="005C4A"/>
                </a:solidFill>
              </a:rPr>
              <a:t> Cloud para comunidades inteligentes</a:t>
            </a:r>
          </a:p>
          <a:p>
            <a:pPr algn="ctr"/>
            <a:endParaRPr lang="es-ES" sz="2000" dirty="0">
              <a:solidFill>
                <a:schemeClr val="tx1"/>
              </a:solidFill>
            </a:endParaRPr>
          </a:p>
          <a:p>
            <a:pPr algn="ctr"/>
            <a:r>
              <a:rPr lang="es-ES" sz="2400" b="1" dirty="0">
                <a:solidFill>
                  <a:schemeClr val="tx1"/>
                </a:solidFill>
              </a:rPr>
              <a:t>Financiación 75%  </a:t>
            </a:r>
          </a:p>
        </p:txBody>
      </p:sp>
      <p:pic>
        <p:nvPicPr>
          <p:cNvPr id="16" name="Imagen 1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86" y="1099195"/>
            <a:ext cx="1144317" cy="1469246"/>
          </a:xfrm>
          <a:prstGeom prst="rect">
            <a:avLst/>
          </a:prstGeom>
        </p:spPr>
      </p:pic>
      <p:pic>
        <p:nvPicPr>
          <p:cNvPr id="17" name="Imagen 16">
            <a:extLst>
              <a:ext uri="{FF2B5EF4-FFF2-40B4-BE49-F238E27FC236}">
                <a16:creationId xmlns:a16="http://schemas.microsoft.com/office/drawing/2014/main" id="{5153A320-74B0-4D63-0AA0-BC47E49DB7F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36698" y="1172887"/>
            <a:ext cx="3493218" cy="3175073"/>
          </a:xfrm>
          <a:prstGeom prst="rect">
            <a:avLst/>
          </a:prstGeom>
        </p:spPr>
      </p:pic>
      <p:pic>
        <p:nvPicPr>
          <p:cNvPr id="18" name="Imagen 17">
            <a:hlinkClick r:id="rId6"/>
            <a:extLst>
              <a:ext uri="{FF2B5EF4-FFF2-40B4-BE49-F238E27FC236}">
                <a16:creationId xmlns:a16="http://schemas.microsoft.com/office/drawing/2014/main" id="{E62D5F7A-1C0C-82E1-4C8A-082145332DFC}"/>
              </a:ext>
            </a:extLst>
          </p:cNvPr>
          <p:cNvPicPr>
            <a:picLocks noChangeAspect="1"/>
          </p:cNvPicPr>
          <p:nvPr/>
        </p:nvPicPr>
        <p:blipFill>
          <a:blip r:embed="rId7"/>
          <a:stretch>
            <a:fillRect/>
          </a:stretch>
        </p:blipFill>
        <p:spPr>
          <a:xfrm>
            <a:off x="5763555" y="3072001"/>
            <a:ext cx="2107457" cy="1106657"/>
          </a:xfrm>
          <a:prstGeom prst="rect">
            <a:avLst/>
          </a:prstGeom>
        </p:spPr>
      </p:pic>
      <p:sp>
        <p:nvSpPr>
          <p:cNvPr id="19" name="Rectángulo 18"/>
          <p:cNvSpPr/>
          <p:nvPr/>
        </p:nvSpPr>
        <p:spPr>
          <a:xfrm>
            <a:off x="208839" y="3072001"/>
            <a:ext cx="5057775" cy="523220"/>
          </a:xfrm>
          <a:prstGeom prst="rect">
            <a:avLst/>
          </a:prstGeom>
        </p:spPr>
        <p:txBody>
          <a:bodyPr wrap="square">
            <a:spAutoFit/>
          </a:bodyPr>
          <a:lstStyle/>
          <a:p>
            <a:pPr lvl="0" algn="ctr"/>
            <a:r>
              <a:rPr lang="es-ES" sz="2800" b="1">
                <a:solidFill>
                  <a:srgbClr val="005C4A"/>
                </a:solidFill>
              </a:rPr>
              <a:t>DURACIÓN</a:t>
            </a:r>
            <a:r>
              <a:rPr lang="es-ES" sz="1200">
                <a:solidFill>
                  <a:srgbClr val="005C4A"/>
                </a:solidFill>
              </a:rPr>
              <a:t> </a:t>
            </a:r>
          </a:p>
        </p:txBody>
      </p:sp>
      <p:sp>
        <p:nvSpPr>
          <p:cNvPr id="20" name="Rectángulo redondeado 19"/>
          <p:cNvSpPr/>
          <p:nvPr/>
        </p:nvSpPr>
        <p:spPr>
          <a:xfrm>
            <a:off x="208840" y="3029070"/>
            <a:ext cx="5057775" cy="1366854"/>
          </a:xfrm>
          <a:prstGeom prst="roundRect">
            <a:avLst/>
          </a:prstGeom>
          <a:ln w="28575">
            <a:solidFill>
              <a:srgbClr val="005C4A"/>
            </a:solidFill>
            <a:prstDash val="sysDash"/>
          </a:ln>
        </p:spPr>
        <p:txBody>
          <a:bodyPr rtlCol="0" anchor="ctr"/>
          <a:lstStyle/>
          <a:p>
            <a:pPr algn="just" rtl="0"/>
            <a:endParaRPr lang="es-ES" sz="1200"/>
          </a:p>
        </p:txBody>
      </p:sp>
      <p:sp>
        <p:nvSpPr>
          <p:cNvPr id="21" name="Rectángulo 20"/>
          <p:cNvSpPr/>
          <p:nvPr/>
        </p:nvSpPr>
        <p:spPr>
          <a:xfrm>
            <a:off x="208840" y="4549482"/>
            <a:ext cx="4967266" cy="523220"/>
          </a:xfrm>
          <a:prstGeom prst="rect">
            <a:avLst/>
          </a:prstGeom>
          <a:ln>
            <a:noFill/>
          </a:ln>
        </p:spPr>
        <p:txBody>
          <a:bodyPr wrap="square">
            <a:spAutoFit/>
          </a:bodyPr>
          <a:lstStyle/>
          <a:p>
            <a:pPr lvl="0" algn="ctr"/>
            <a:r>
              <a:rPr lang="es-ES" sz="2800" b="1" dirty="0">
                <a:solidFill>
                  <a:srgbClr val="005C4A"/>
                </a:solidFill>
              </a:rPr>
              <a:t>PRESUPUESTO</a:t>
            </a:r>
            <a:r>
              <a:rPr lang="es-ES" sz="1200" dirty="0"/>
              <a:t> </a:t>
            </a:r>
          </a:p>
        </p:txBody>
      </p:sp>
      <p:sp>
        <p:nvSpPr>
          <p:cNvPr id="22" name="Rectángulo redondeado 21"/>
          <p:cNvSpPr/>
          <p:nvPr/>
        </p:nvSpPr>
        <p:spPr>
          <a:xfrm>
            <a:off x="208839" y="4549482"/>
            <a:ext cx="6453877" cy="2222692"/>
          </a:xfrm>
          <a:prstGeom prst="roundRect">
            <a:avLst/>
          </a:prstGeom>
          <a:ln w="28575">
            <a:solidFill>
              <a:srgbClr val="005C4A"/>
            </a:solidFill>
            <a:prstDash val="sysDash"/>
          </a:ln>
        </p:spPr>
        <p:txBody>
          <a:bodyPr rtlCol="0" anchor="ctr"/>
          <a:lstStyle/>
          <a:p>
            <a:pPr algn="just" rtl="0"/>
            <a:endParaRPr lang="es-ES" sz="1200"/>
          </a:p>
        </p:txBody>
      </p:sp>
      <p:sp>
        <p:nvSpPr>
          <p:cNvPr id="2" name="Rectángulo 1"/>
          <p:cNvSpPr/>
          <p:nvPr/>
        </p:nvSpPr>
        <p:spPr>
          <a:xfrm>
            <a:off x="406400" y="3630383"/>
            <a:ext cx="4860214" cy="584775"/>
          </a:xfrm>
          <a:prstGeom prst="rect">
            <a:avLst/>
          </a:prstGeom>
        </p:spPr>
        <p:txBody>
          <a:bodyPr wrap="square">
            <a:spAutoFit/>
          </a:bodyPr>
          <a:lstStyle/>
          <a:p>
            <a:r>
              <a:rPr lang="es-ES" sz="1600" dirty="0"/>
              <a:t>Se estima una duración de </a:t>
            </a:r>
            <a:r>
              <a:rPr lang="es-ES" sz="1600" b="1" dirty="0">
                <a:solidFill>
                  <a:srgbClr val="005C4A"/>
                </a:solidFill>
              </a:rPr>
              <a:t>36 meses </a:t>
            </a:r>
            <a:r>
              <a:rPr lang="es-ES" sz="1600" dirty="0"/>
              <a:t>a partir de la firma (21 de noviembre del 2024) </a:t>
            </a:r>
          </a:p>
        </p:txBody>
      </p:sp>
      <p:sp>
        <p:nvSpPr>
          <p:cNvPr id="5" name="Rectángulo 4"/>
          <p:cNvSpPr/>
          <p:nvPr/>
        </p:nvSpPr>
        <p:spPr>
          <a:xfrm>
            <a:off x="407206" y="5180616"/>
            <a:ext cx="6119099" cy="1585049"/>
          </a:xfrm>
          <a:prstGeom prst="rect">
            <a:avLst/>
          </a:prstGeom>
        </p:spPr>
        <p:txBody>
          <a:bodyPr wrap="square" lIns="91440" tIns="45720" rIns="91440" bIns="45720" anchor="t">
            <a:spAutoFit/>
          </a:bodyPr>
          <a:lstStyle/>
          <a:p>
            <a:r>
              <a:rPr lang="es-ES_tradnl" sz="1600" dirty="0"/>
              <a:t>Presupuesto total proyecto: 3.275.844 €</a:t>
            </a:r>
          </a:p>
          <a:p>
            <a:r>
              <a:rPr lang="es-ES_tradnl" sz="1600" dirty="0"/>
              <a:t>Solicitado a EU: 2.108.782 € </a:t>
            </a:r>
          </a:p>
          <a:p>
            <a:endParaRPr lang="es-ES_tradnl" sz="800" dirty="0"/>
          </a:p>
          <a:p>
            <a:r>
              <a:rPr lang="es-ES_tradnl" sz="1600" b="1" dirty="0">
                <a:solidFill>
                  <a:schemeClr val="accent5"/>
                </a:solidFill>
              </a:rPr>
              <a:t>		        Ayuntamiento		Telefónica</a:t>
            </a:r>
            <a:endParaRPr lang="es-ES" sz="1600" dirty="0">
              <a:solidFill>
                <a:schemeClr val="accent5"/>
              </a:solidFill>
            </a:endParaRPr>
          </a:p>
          <a:p>
            <a:r>
              <a:rPr lang="es-ES_tradnl" sz="1600" b="1" dirty="0">
                <a:solidFill>
                  <a:schemeClr val="accent5"/>
                </a:solidFill>
              </a:rPr>
              <a:t>      Recibe por EU 	            </a:t>
            </a:r>
            <a:r>
              <a:rPr lang="es-ES_tradnl" sz="1600" b="1" dirty="0">
                <a:solidFill>
                  <a:srgbClr val="FF0000"/>
                </a:solidFill>
              </a:rPr>
              <a:t>247.500 €		</a:t>
            </a:r>
            <a:r>
              <a:rPr lang="es-ES_tradnl" sz="1600" dirty="0">
                <a:solidFill>
                  <a:schemeClr val="accent5"/>
                </a:solidFill>
              </a:rPr>
              <a:t>1.861.282 €</a:t>
            </a:r>
          </a:p>
          <a:p>
            <a:r>
              <a:rPr lang="es-ES_tradnl" sz="1600" b="1" dirty="0">
                <a:solidFill>
                  <a:schemeClr val="accent5"/>
                </a:solidFill>
              </a:rPr>
              <a:t>                  Aporta               343.375 €		   </a:t>
            </a:r>
            <a:r>
              <a:rPr lang="es-ES_tradnl" sz="1600" dirty="0">
                <a:solidFill>
                  <a:schemeClr val="accent5"/>
                </a:solidFill>
              </a:rPr>
              <a:t>741.186 €</a:t>
            </a:r>
          </a:p>
          <a:p>
            <a:r>
              <a:rPr lang="es-ES_tradnl" sz="900" dirty="0">
                <a:solidFill>
                  <a:schemeClr val="accent5"/>
                </a:solidFill>
              </a:rPr>
              <a:t>(costes personal no financiables)</a:t>
            </a:r>
          </a:p>
        </p:txBody>
      </p:sp>
      <p:sp>
        <p:nvSpPr>
          <p:cNvPr id="25" name="Rectángulo 24"/>
          <p:cNvSpPr/>
          <p:nvPr/>
        </p:nvSpPr>
        <p:spPr>
          <a:xfrm>
            <a:off x="6753225" y="4504473"/>
            <a:ext cx="5057775" cy="523220"/>
          </a:xfrm>
          <a:prstGeom prst="rect">
            <a:avLst/>
          </a:prstGeom>
        </p:spPr>
        <p:txBody>
          <a:bodyPr wrap="square">
            <a:spAutoFit/>
          </a:bodyPr>
          <a:lstStyle/>
          <a:p>
            <a:pPr lvl="0" algn="ctr"/>
            <a:r>
              <a:rPr lang="es-ES" sz="2800" b="1">
                <a:solidFill>
                  <a:srgbClr val="005C4A"/>
                </a:solidFill>
              </a:rPr>
              <a:t>CONSORCIO</a:t>
            </a:r>
            <a:r>
              <a:rPr lang="es-ES" sz="1200">
                <a:solidFill>
                  <a:srgbClr val="005C4A"/>
                </a:solidFill>
              </a:rPr>
              <a:t> </a:t>
            </a:r>
          </a:p>
        </p:txBody>
      </p:sp>
      <p:sp>
        <p:nvSpPr>
          <p:cNvPr id="26" name="Rectángulo redondeado 25"/>
          <p:cNvSpPr/>
          <p:nvPr/>
        </p:nvSpPr>
        <p:spPr>
          <a:xfrm>
            <a:off x="6753226" y="4557678"/>
            <a:ext cx="5273674" cy="2194560"/>
          </a:xfrm>
          <a:prstGeom prst="roundRect">
            <a:avLst/>
          </a:prstGeom>
          <a:ln w="28575">
            <a:solidFill>
              <a:srgbClr val="005C4A"/>
            </a:solidFill>
            <a:prstDash val="sysDash"/>
          </a:ln>
        </p:spPr>
        <p:txBody>
          <a:bodyPr rtlCol="0" anchor="ctr"/>
          <a:lstStyle/>
          <a:p>
            <a:pPr algn="just" rtl="0"/>
            <a:endParaRPr lang="es-ES" sz="1200"/>
          </a:p>
        </p:txBody>
      </p:sp>
      <p:sp>
        <p:nvSpPr>
          <p:cNvPr id="29" name="Rectángulo 28"/>
          <p:cNvSpPr/>
          <p:nvPr/>
        </p:nvSpPr>
        <p:spPr>
          <a:xfrm>
            <a:off x="6950786" y="4940023"/>
            <a:ext cx="4860214" cy="1815882"/>
          </a:xfrm>
          <a:prstGeom prst="rect">
            <a:avLst/>
          </a:prstGeom>
        </p:spPr>
        <p:txBody>
          <a:bodyPr wrap="square">
            <a:spAutoFit/>
          </a:bodyPr>
          <a:lstStyle/>
          <a:p>
            <a:pPr algn="just"/>
            <a:r>
              <a:rPr lang="es-ES" sz="1600" dirty="0"/>
              <a:t>Mínimo de 2 solicitantes:</a:t>
            </a:r>
          </a:p>
          <a:p>
            <a:pPr marL="285750" indent="-285750" algn="just">
              <a:buFont typeface="Arial" panose="020B0604020202020204" pitchFamily="34" charset="0"/>
              <a:buChar char="•"/>
            </a:pPr>
            <a:r>
              <a:rPr lang="es-ES" sz="1600" dirty="0"/>
              <a:t>Operador: entidad que despliega y opera redes móviles (operador) y proporciona servicios de conectividad al público o a clientes específicos (“redes privadas”)</a:t>
            </a:r>
          </a:p>
          <a:p>
            <a:pPr marL="285750" indent="-285750" algn="just">
              <a:buFont typeface="Arial" panose="020B0604020202020204" pitchFamily="34" charset="0"/>
              <a:buChar char="•"/>
            </a:pPr>
            <a:r>
              <a:rPr lang="es-ES" sz="1600" dirty="0"/>
              <a:t>Autoridad pública o un proveedor de SIG o SIEG.</a:t>
            </a:r>
          </a:p>
        </p:txBody>
      </p:sp>
      <p:pic>
        <p:nvPicPr>
          <p:cNvPr id="23" name="Gráfico 2">
            <a:extLst>
              <a:ext uri="{FF2B5EF4-FFF2-40B4-BE49-F238E27FC236}">
                <a16:creationId xmlns:a16="http://schemas.microsoft.com/office/drawing/2014/main" id="{FD856F47-C633-6371-57CE-D050175BF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24" name="Imagen 23"/>
          <p:cNvPicPr>
            <a:picLocks noChangeAspect="1"/>
          </p:cNvPicPr>
          <p:nvPr/>
        </p:nvPicPr>
        <p:blipFill>
          <a:blip r:embed="rId9">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28" name="Imagen 27"/>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sp>
        <p:nvSpPr>
          <p:cNvPr id="3" name="AutoShape 2" descr="Resultado de imagen de European Health and Digital Executive Agency (HaDEA)"/>
          <p:cNvSpPr>
            <a:spLocks noChangeAspect="1" noChangeArrowheads="1"/>
          </p:cNvSpPr>
          <p:nvPr/>
        </p:nvSpPr>
        <p:spPr bwMode="auto">
          <a:xfrm>
            <a:off x="155575" y="-685800"/>
            <a:ext cx="1381125"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0272" y="1247766"/>
            <a:ext cx="1134294" cy="1172104"/>
          </a:xfrm>
          <a:prstGeom prst="rect">
            <a:avLst/>
          </a:prstGeom>
        </p:spPr>
      </p:pic>
      <p:pic>
        <p:nvPicPr>
          <p:cNvPr id="30" name="Imagen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2688846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PROYECTO CEF EUGENIA</a:t>
            </a:r>
            <a:endParaRPr sz="2000">
              <a:latin typeface="Lato" panose="020F0502020204030203" pitchFamily="34" charset="0"/>
              <a:ea typeface="Lato" panose="020F0502020204030203" pitchFamily="34" charset="0"/>
              <a:cs typeface="Lato" panose="020F0502020204030203" pitchFamily="34" charset="0"/>
            </a:endParaRPr>
          </a:p>
        </p:txBody>
      </p:sp>
      <p:sp>
        <p:nvSpPr>
          <p:cNvPr id="19" name="Rectángulo 18"/>
          <p:cNvSpPr/>
          <p:nvPr/>
        </p:nvSpPr>
        <p:spPr>
          <a:xfrm>
            <a:off x="329431" y="909586"/>
            <a:ext cx="2169994" cy="523220"/>
          </a:xfrm>
          <a:prstGeom prst="rect">
            <a:avLst/>
          </a:prstGeom>
        </p:spPr>
        <p:txBody>
          <a:bodyPr wrap="square">
            <a:spAutoFit/>
          </a:bodyPr>
          <a:lstStyle/>
          <a:p>
            <a:pPr lvl="0"/>
            <a:r>
              <a:rPr lang="es-ES" sz="2800" b="1">
                <a:solidFill>
                  <a:srgbClr val="005C4A"/>
                </a:solidFill>
              </a:rPr>
              <a:t>CONTEXTO</a:t>
            </a:r>
            <a:r>
              <a:rPr lang="es-ES" sz="1200">
                <a:solidFill>
                  <a:srgbClr val="005C4A"/>
                </a:solidFill>
              </a:rPr>
              <a:t> </a:t>
            </a:r>
          </a:p>
        </p:txBody>
      </p:sp>
      <p:sp>
        <p:nvSpPr>
          <p:cNvPr id="2" name="Rectángulo 1"/>
          <p:cNvSpPr/>
          <p:nvPr/>
        </p:nvSpPr>
        <p:spPr>
          <a:xfrm>
            <a:off x="329431" y="1446296"/>
            <a:ext cx="11646862" cy="1077218"/>
          </a:xfrm>
          <a:prstGeom prst="rect">
            <a:avLst/>
          </a:prstGeom>
        </p:spPr>
        <p:txBody>
          <a:bodyPr wrap="square">
            <a:spAutoFit/>
          </a:bodyPr>
          <a:lstStyle/>
          <a:p>
            <a:pPr algn="just"/>
            <a:r>
              <a:rPr lang="es-ES" sz="1600" dirty="0"/>
              <a:t>En la convocatoria CEF-DIG-2023-5GSMARTCOM-EDGE se presentó por el </a:t>
            </a:r>
            <a:r>
              <a:rPr lang="es-ES" sz="1600" b="1" dirty="0">
                <a:solidFill>
                  <a:srgbClr val="005C4A"/>
                </a:solidFill>
              </a:rPr>
              <a:t>AYUNTAMIENTO DE MADRID </a:t>
            </a:r>
            <a:r>
              <a:rPr lang="es-ES" sz="1600" dirty="0">
                <a:solidFill>
                  <a:schemeClr val="accent5"/>
                </a:solidFill>
              </a:rPr>
              <a:t>con el rol de</a:t>
            </a:r>
            <a:r>
              <a:rPr lang="es-ES" sz="1600" b="1" dirty="0">
                <a:solidFill>
                  <a:srgbClr val="005C4A"/>
                </a:solidFill>
              </a:rPr>
              <a:t> COORDINADOR, </a:t>
            </a:r>
            <a:r>
              <a:rPr lang="es-ES" sz="1600" dirty="0"/>
              <a:t>en colaboración con </a:t>
            </a:r>
            <a:r>
              <a:rPr lang="es-ES" sz="1600" b="1" dirty="0">
                <a:solidFill>
                  <a:srgbClr val="005C4A"/>
                </a:solidFill>
              </a:rPr>
              <a:t>TELEFÓNICA, </a:t>
            </a:r>
            <a:r>
              <a:rPr lang="es-ES" sz="1600" dirty="0">
                <a:solidFill>
                  <a:schemeClr val="accent5"/>
                </a:solidFill>
              </a:rPr>
              <a:t>(obligatorio presentarse con un operador) con el rol de</a:t>
            </a:r>
            <a:r>
              <a:rPr lang="es-ES" sz="1600" b="1" dirty="0">
                <a:solidFill>
                  <a:srgbClr val="005C4A"/>
                </a:solidFill>
              </a:rPr>
              <a:t> BENEFICIARIO,</a:t>
            </a:r>
            <a:r>
              <a:rPr lang="es-ES" sz="1600" dirty="0"/>
              <a:t> el </a:t>
            </a:r>
            <a:r>
              <a:rPr lang="es-ES" sz="1600" b="1" dirty="0">
                <a:solidFill>
                  <a:srgbClr val="005C4A"/>
                </a:solidFill>
              </a:rPr>
              <a:t>Proyecto EUGENIA que consiste en el desarrollo e implantación de u</a:t>
            </a:r>
            <a:r>
              <a:rPr lang="es-ES" sz="1600" dirty="0"/>
              <a:t>sos avanzados de 5G para intervenciones de emergencia en los túneles de la M-30 de la ciudad de Madrid, obteniendo una </a:t>
            </a:r>
            <a:r>
              <a:rPr lang="es-ES" sz="1600" b="1" dirty="0">
                <a:solidFill>
                  <a:srgbClr val="005C4A"/>
                </a:solidFill>
              </a:rPr>
              <a:t>puntuación de 22,5 sobre 25.</a:t>
            </a:r>
            <a:endParaRPr lang="es-ES_tradnl" sz="1600" b="1" dirty="0"/>
          </a:p>
        </p:txBody>
      </p:sp>
      <p:sp>
        <p:nvSpPr>
          <p:cNvPr id="24" name="Rectángulo 23"/>
          <p:cNvSpPr/>
          <p:nvPr/>
        </p:nvSpPr>
        <p:spPr>
          <a:xfrm>
            <a:off x="334423" y="2723044"/>
            <a:ext cx="2169994" cy="523220"/>
          </a:xfrm>
          <a:prstGeom prst="rect">
            <a:avLst/>
          </a:prstGeom>
        </p:spPr>
        <p:txBody>
          <a:bodyPr wrap="square">
            <a:spAutoFit/>
          </a:bodyPr>
          <a:lstStyle/>
          <a:p>
            <a:pPr lvl="0"/>
            <a:r>
              <a:rPr lang="es-ES" sz="2800" b="1">
                <a:solidFill>
                  <a:srgbClr val="005C4A"/>
                </a:solidFill>
              </a:rPr>
              <a:t>OBJETIVO</a:t>
            </a:r>
            <a:r>
              <a:rPr lang="es-ES" sz="1200">
                <a:solidFill>
                  <a:srgbClr val="005C4A"/>
                </a:solidFill>
              </a:rPr>
              <a:t> </a:t>
            </a:r>
          </a:p>
        </p:txBody>
      </p:sp>
      <p:sp>
        <p:nvSpPr>
          <p:cNvPr id="27" name="Rectángulo 26"/>
          <p:cNvSpPr/>
          <p:nvPr/>
        </p:nvSpPr>
        <p:spPr>
          <a:xfrm>
            <a:off x="293479" y="5686925"/>
            <a:ext cx="11454273" cy="830997"/>
          </a:xfrm>
          <a:prstGeom prst="rect">
            <a:avLst/>
          </a:prstGeom>
        </p:spPr>
        <p:txBody>
          <a:bodyPr wrap="square">
            <a:spAutoFit/>
          </a:bodyPr>
          <a:lstStyle/>
          <a:p>
            <a:pPr algn="just"/>
            <a:r>
              <a:rPr lang="es-ES" sz="1600"/>
              <a:t>En etapas futuras, el proyecto no solo proporcionará cobertura y conectividad a todos los viajeros, sino que también extenderá la digitalización de los servicios de asistencia sanitaria a todos los centros de salud en Madrid, posicionando a la ciudad y a Telefónica como pioneros en el despliegue de 5G en España. </a:t>
            </a:r>
          </a:p>
        </p:txBody>
      </p:sp>
      <p:grpSp>
        <p:nvGrpSpPr>
          <p:cNvPr id="7" name="Grupo 6"/>
          <p:cNvGrpSpPr/>
          <p:nvPr/>
        </p:nvGrpSpPr>
        <p:grpSpPr>
          <a:xfrm>
            <a:off x="334423" y="3246264"/>
            <a:ext cx="545911" cy="670957"/>
            <a:chOff x="1787856" y="4201294"/>
            <a:chExt cx="1201004" cy="1478789"/>
          </a:xfrm>
        </p:grpSpPr>
        <p:pic>
          <p:nvPicPr>
            <p:cNvPr id="28" name="Gráfico 26">
              <a:extLst>
                <a:ext uri="{FF2B5EF4-FFF2-40B4-BE49-F238E27FC236}">
                  <a16:creationId xmlns:a16="http://schemas.microsoft.com/office/drawing/2014/main" id="{D8DBFCC8-C5DA-0B83-D4AF-841B4084B08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4327" t="338" b="2"/>
            <a:stretch/>
          </p:blipFill>
          <p:spPr>
            <a:xfrm>
              <a:off x="1787856" y="4201294"/>
              <a:ext cx="1201004" cy="1478789"/>
            </a:xfrm>
            <a:prstGeom prst="rect">
              <a:avLst/>
            </a:prstGeom>
          </p:spPr>
        </p:pic>
        <p:sp>
          <p:nvSpPr>
            <p:cNvPr id="6" name="Rectángulo 5"/>
            <p:cNvSpPr/>
            <p:nvPr/>
          </p:nvSpPr>
          <p:spPr>
            <a:xfrm>
              <a:off x="1842448" y="4689020"/>
              <a:ext cx="313898" cy="933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Rectángulo 7"/>
          <p:cNvSpPr/>
          <p:nvPr/>
        </p:nvSpPr>
        <p:spPr>
          <a:xfrm>
            <a:off x="1014324" y="3274275"/>
            <a:ext cx="10774371" cy="584775"/>
          </a:xfrm>
          <a:prstGeom prst="rect">
            <a:avLst/>
          </a:prstGeom>
        </p:spPr>
        <p:txBody>
          <a:bodyPr wrap="square">
            <a:spAutoFit/>
          </a:bodyPr>
          <a:lstStyle/>
          <a:p>
            <a:pPr algn="just"/>
            <a:r>
              <a:rPr lang="es-ES" sz="1600" b="1" dirty="0">
                <a:solidFill>
                  <a:srgbClr val="005C4A"/>
                </a:solidFill>
              </a:rPr>
              <a:t>Proporcionar cobertura 5G en los túneles de la M-30 para mejorar la atención médica </a:t>
            </a:r>
            <a:r>
              <a:rPr lang="es-ES" sz="1600" dirty="0"/>
              <a:t>en caso de accidentes de tráfico. </a:t>
            </a:r>
          </a:p>
        </p:txBody>
      </p:sp>
      <p:pic>
        <p:nvPicPr>
          <p:cNvPr id="30" name="Imagen 29"/>
          <p:cNvPicPr>
            <a:picLocks noChangeAspect="1"/>
          </p:cNvPicPr>
          <p:nvPr/>
        </p:nvPicPr>
        <p:blipFill>
          <a:blip r:embed="rId5">
            <a:clrChange>
              <a:clrFrom>
                <a:srgbClr val="F7F7F7"/>
              </a:clrFrom>
              <a:clrTo>
                <a:srgbClr val="F7F7F7">
                  <a:alpha val="0"/>
                </a:srgbClr>
              </a:clrTo>
            </a:clrChange>
          </a:blip>
          <a:stretch>
            <a:fillRect/>
          </a:stretch>
        </p:blipFill>
        <p:spPr>
          <a:xfrm>
            <a:off x="293479" y="3985461"/>
            <a:ext cx="723343" cy="729525"/>
          </a:xfrm>
          <a:prstGeom prst="rect">
            <a:avLst/>
          </a:prstGeom>
        </p:spPr>
      </p:pic>
      <p:sp>
        <p:nvSpPr>
          <p:cNvPr id="9" name="Rectángulo 8"/>
          <p:cNvSpPr/>
          <p:nvPr/>
        </p:nvSpPr>
        <p:spPr>
          <a:xfrm>
            <a:off x="1057766" y="3960600"/>
            <a:ext cx="10758226" cy="830997"/>
          </a:xfrm>
          <a:prstGeom prst="rect">
            <a:avLst/>
          </a:prstGeom>
        </p:spPr>
        <p:txBody>
          <a:bodyPr wrap="square">
            <a:spAutoFit/>
          </a:bodyPr>
          <a:lstStyle/>
          <a:p>
            <a:pPr algn="just"/>
            <a:r>
              <a:rPr lang="es-ES" sz="1600"/>
              <a:t>Mediante la </a:t>
            </a:r>
            <a:r>
              <a:rPr lang="es-ES" sz="1600" b="1">
                <a:solidFill>
                  <a:srgbClr val="005C4A"/>
                </a:solidFill>
              </a:rPr>
              <a:t>conexión de las Unidades de Soporte Vital Avanzado con servicio 5G y cámaras de alta resolución</a:t>
            </a:r>
            <a:r>
              <a:rPr lang="es-ES" sz="1600"/>
              <a:t>, se permitirá la transmisión de </a:t>
            </a:r>
            <a:r>
              <a:rPr lang="es-ES" sz="1600" b="1">
                <a:solidFill>
                  <a:srgbClr val="005C4A"/>
                </a:solidFill>
              </a:rPr>
              <a:t>información en tiempo rea</a:t>
            </a:r>
            <a:r>
              <a:rPr lang="es-ES" sz="1600"/>
              <a:t>l desde el lugar del incidente al centro de control y/o al médico especializado.</a:t>
            </a:r>
          </a:p>
        </p:txBody>
      </p:sp>
      <p:pic>
        <p:nvPicPr>
          <p:cNvPr id="10" name="Imagen 9"/>
          <p:cNvPicPr>
            <a:picLocks noChangeAspect="1"/>
          </p:cNvPicPr>
          <p:nvPr/>
        </p:nvPicPr>
        <p:blipFill>
          <a:blip r:embed="rId6">
            <a:clrChange>
              <a:clrFrom>
                <a:srgbClr val="F7F7F7"/>
              </a:clrFrom>
              <a:clrTo>
                <a:srgbClr val="F7F7F7">
                  <a:alpha val="0"/>
                </a:srgbClr>
              </a:clrTo>
            </a:clrChange>
          </a:blip>
          <a:stretch>
            <a:fillRect/>
          </a:stretch>
        </p:blipFill>
        <p:spPr>
          <a:xfrm>
            <a:off x="359238" y="4877634"/>
            <a:ext cx="755205" cy="670757"/>
          </a:xfrm>
          <a:prstGeom prst="rect">
            <a:avLst/>
          </a:prstGeom>
        </p:spPr>
      </p:pic>
      <p:sp>
        <p:nvSpPr>
          <p:cNvPr id="11" name="Rectángulo 10"/>
          <p:cNvSpPr/>
          <p:nvPr/>
        </p:nvSpPr>
        <p:spPr>
          <a:xfrm>
            <a:off x="1160894" y="5043736"/>
            <a:ext cx="10655098" cy="338554"/>
          </a:xfrm>
          <a:prstGeom prst="rect">
            <a:avLst/>
          </a:prstGeom>
        </p:spPr>
        <p:txBody>
          <a:bodyPr wrap="square">
            <a:spAutoFit/>
          </a:bodyPr>
          <a:lstStyle/>
          <a:p>
            <a:pPr algn="just"/>
            <a:r>
              <a:rPr lang="es-ES" sz="1600"/>
              <a:t>Además, se implementará un </a:t>
            </a:r>
            <a:r>
              <a:rPr lang="es-ES" sz="1600" b="1">
                <a:solidFill>
                  <a:srgbClr val="005C4A"/>
                </a:solidFill>
              </a:rPr>
              <a:t>traductor simultáneo en tiempo real </a:t>
            </a:r>
            <a:r>
              <a:rPr lang="es-ES" sz="1600"/>
              <a:t>para superar las barreras del idioma. </a:t>
            </a:r>
          </a:p>
        </p:txBody>
      </p:sp>
      <p:pic>
        <p:nvPicPr>
          <p:cNvPr id="35" name="Imagen 34">
            <a:extLst>
              <a:ext uri="{FF2B5EF4-FFF2-40B4-BE49-F238E27FC236}">
                <a16:creationId xmlns:a16="http://schemas.microsoft.com/office/drawing/2014/main" id="{413CB3FA-E5FC-4DF1-E416-2221065DD2DB}"/>
              </a:ext>
            </a:extLst>
          </p:cNvPr>
          <p:cNvPicPr>
            <a:picLocks noChangeAspect="1"/>
          </p:cNvPicPr>
          <p:nvPr/>
        </p:nvPicPr>
        <p:blipFill>
          <a:blip r:embed="rId7"/>
          <a:srcRect/>
          <a:stretch/>
        </p:blipFill>
        <p:spPr>
          <a:xfrm>
            <a:off x="10756071" y="6417861"/>
            <a:ext cx="1220222" cy="354313"/>
          </a:xfrm>
          <a:prstGeom prst="rect">
            <a:avLst/>
          </a:prstGeom>
        </p:spPr>
      </p:pic>
      <p:pic>
        <p:nvPicPr>
          <p:cNvPr id="20" name="Gráfico 2">
            <a:extLst>
              <a:ext uri="{FF2B5EF4-FFF2-40B4-BE49-F238E27FC236}">
                <a16:creationId xmlns:a16="http://schemas.microsoft.com/office/drawing/2014/main" id="{FD856F47-C633-6371-57CE-D050175BF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21" name="Imagen 20"/>
          <p:cNvPicPr>
            <a:picLocks noChangeAspect="1"/>
          </p:cNvPicPr>
          <p:nvPr/>
        </p:nvPicPr>
        <p:blipFill>
          <a:blip r:embed="rId9">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23" name="Imagen 22"/>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25" name="Imagen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52499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CONSORCIO</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Rectángulo 1"/>
          <p:cNvSpPr/>
          <p:nvPr/>
        </p:nvSpPr>
        <p:spPr>
          <a:xfrm>
            <a:off x="329430" y="747572"/>
            <a:ext cx="11454273" cy="784830"/>
          </a:xfrm>
          <a:prstGeom prst="rect">
            <a:avLst/>
          </a:prstGeom>
        </p:spPr>
        <p:txBody>
          <a:bodyPr wrap="square" lIns="91440" tIns="45720" rIns="91440" bIns="45720" anchor="t">
            <a:spAutoFit/>
          </a:bodyPr>
          <a:lstStyle/>
          <a:p>
            <a:pPr algn="just"/>
            <a:r>
              <a:rPr lang="es-ES" sz="1500"/>
              <a:t>En este Proyecto participan </a:t>
            </a:r>
            <a:r>
              <a:rPr lang="es-ES" sz="1500" b="1">
                <a:solidFill>
                  <a:srgbClr val="005C4A"/>
                </a:solidFill>
              </a:rPr>
              <a:t>TRES AGENTES CLAVE: EL AYUNTAMIENTO DE MADRID, TELEFÓNICA MÓVILES ESPAÑA S.A.U. Y TELEFÓNICA DE ESPAÑA S.A.U</a:t>
            </a:r>
            <a:r>
              <a:rPr lang="es-ES" sz="1500"/>
              <a:t>. </a:t>
            </a:r>
          </a:p>
          <a:p>
            <a:pPr algn="just"/>
            <a:endParaRPr lang="es-ES" sz="1500"/>
          </a:p>
        </p:txBody>
      </p:sp>
      <p:sp>
        <p:nvSpPr>
          <p:cNvPr id="3" name="Rectangle: Rounded Corners 4">
            <a:extLst>
              <a:ext uri="{FF2B5EF4-FFF2-40B4-BE49-F238E27FC236}">
                <a16:creationId xmlns:a16="http://schemas.microsoft.com/office/drawing/2014/main" id="{49E28BE1-D60B-1EEF-E2E4-0D8CDB50A49E}"/>
              </a:ext>
            </a:extLst>
          </p:cNvPr>
          <p:cNvSpPr/>
          <p:nvPr/>
        </p:nvSpPr>
        <p:spPr>
          <a:xfrm>
            <a:off x="2204101" y="1678336"/>
            <a:ext cx="1916286" cy="894956"/>
          </a:xfrm>
          <a:prstGeom prst="roundRect">
            <a:avLst/>
          </a:prstGeom>
          <a:solidFill>
            <a:srgbClr val="4CA69D"/>
          </a:solidFill>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ES_tradnl" sz="2000" dirty="0"/>
              <a:t>Ayuntamiento</a:t>
            </a:r>
            <a:endParaRPr lang="es-ES_tradnl" sz="1200" dirty="0"/>
          </a:p>
          <a:p>
            <a:pPr marL="285750" indent="-285750">
              <a:buFont typeface="Wingdings" panose="020B0604020202020204" pitchFamily="34" charset="0"/>
              <a:buChar char="q"/>
            </a:pPr>
            <a:r>
              <a:rPr lang="es-ES_tradnl" sz="1200" dirty="0">
                <a:ea typeface="Calibri" panose="020F0502020204030204"/>
                <a:cs typeface="Calibri" panose="020F0502020204030204"/>
              </a:rPr>
              <a:t>Oficina Digital</a:t>
            </a:r>
          </a:p>
          <a:p>
            <a:pPr marL="285750" indent="-285750">
              <a:buFont typeface="Wingdings" panose="020B0604020202020204" pitchFamily="34" charset="0"/>
              <a:buChar char="q"/>
            </a:pPr>
            <a:r>
              <a:rPr lang="es-ES_tradnl" sz="1200" dirty="0">
                <a:ea typeface="Calibri" panose="020F0502020204030204"/>
                <a:cs typeface="Calibri" panose="020F0502020204030204"/>
              </a:rPr>
              <a:t>SAMUR</a:t>
            </a:r>
          </a:p>
          <a:p>
            <a:pPr marL="285750" indent="-285750">
              <a:buFont typeface="Wingdings" panose="020B0604020202020204" pitchFamily="34" charset="0"/>
              <a:buChar char="q"/>
            </a:pPr>
            <a:r>
              <a:rPr lang="es-ES_tradnl" sz="1200" dirty="0">
                <a:ea typeface="Calibri" panose="020F0502020204030204"/>
                <a:cs typeface="Calibri" panose="020F0502020204030204"/>
              </a:rPr>
              <a:t>Calle 30</a:t>
            </a:r>
            <a:endParaRPr lang="es-ES" sz="1200" dirty="0">
              <a:ea typeface="Calibri" panose="020F0502020204030204"/>
              <a:cs typeface="Calibri" panose="020F0502020204030204"/>
            </a:endParaRPr>
          </a:p>
        </p:txBody>
      </p:sp>
      <p:sp>
        <p:nvSpPr>
          <p:cNvPr id="4" name="Rectangle: Rounded Corners 14">
            <a:extLst>
              <a:ext uri="{FF2B5EF4-FFF2-40B4-BE49-F238E27FC236}">
                <a16:creationId xmlns:a16="http://schemas.microsoft.com/office/drawing/2014/main" id="{B4E1C43D-5530-614A-6188-571880006063}"/>
              </a:ext>
            </a:extLst>
          </p:cNvPr>
          <p:cNvSpPr/>
          <p:nvPr/>
        </p:nvSpPr>
        <p:spPr>
          <a:xfrm>
            <a:off x="4957607" y="1678336"/>
            <a:ext cx="1487114" cy="894955"/>
          </a:xfrm>
          <a:prstGeom prst="roundRect">
            <a:avLst/>
          </a:prstGeom>
          <a:solidFill>
            <a:srgbClr val="B3BE1D"/>
          </a:solidFill>
        </p:spPr>
        <p:style>
          <a:lnRef idx="0">
            <a:schemeClr val="accent6"/>
          </a:lnRef>
          <a:fillRef idx="3">
            <a:schemeClr val="accent6"/>
          </a:fillRef>
          <a:effectRef idx="3">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ES_tradnl" sz="2000"/>
              <a:t>Telefónica</a:t>
            </a:r>
            <a:endParaRPr lang="es-ES" sz="1200"/>
          </a:p>
        </p:txBody>
      </p:sp>
      <p:sp>
        <p:nvSpPr>
          <p:cNvPr id="6" name="Arrow: Right 15">
            <a:extLst>
              <a:ext uri="{FF2B5EF4-FFF2-40B4-BE49-F238E27FC236}">
                <a16:creationId xmlns:a16="http://schemas.microsoft.com/office/drawing/2014/main" id="{87E630FB-4252-3591-2B2E-7B2719B979FB}"/>
              </a:ext>
            </a:extLst>
          </p:cNvPr>
          <p:cNvSpPr/>
          <p:nvPr/>
        </p:nvSpPr>
        <p:spPr>
          <a:xfrm>
            <a:off x="6700684" y="1971750"/>
            <a:ext cx="481287" cy="309834"/>
          </a:xfrm>
          <a:prstGeom prst="rightArrow">
            <a:avLst/>
          </a:prstGeom>
          <a:solidFill>
            <a:srgbClr val="4CA69D"/>
          </a:solidFill>
        </p:spPr>
        <p:style>
          <a:lnRef idx="0">
            <a:schemeClr val="accent1"/>
          </a:lnRef>
          <a:fillRef idx="3">
            <a:schemeClr val="accent1"/>
          </a:fillRef>
          <a:effectRef idx="3">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ES"/>
          </a:p>
        </p:txBody>
      </p:sp>
      <p:sp>
        <p:nvSpPr>
          <p:cNvPr id="7" name="Plus Sign 16">
            <a:extLst>
              <a:ext uri="{FF2B5EF4-FFF2-40B4-BE49-F238E27FC236}">
                <a16:creationId xmlns:a16="http://schemas.microsoft.com/office/drawing/2014/main" id="{9B2A6C1B-847F-6E90-6941-D205711DB080}"/>
              </a:ext>
            </a:extLst>
          </p:cNvPr>
          <p:cNvSpPr/>
          <p:nvPr/>
        </p:nvSpPr>
        <p:spPr>
          <a:xfrm>
            <a:off x="4393868" y="1914818"/>
            <a:ext cx="412880" cy="422669"/>
          </a:xfrm>
          <a:prstGeom prst="mathPlus">
            <a:avLst/>
          </a:prstGeom>
          <a:solidFill>
            <a:srgbClr val="4CA69D"/>
          </a:solidFill>
        </p:spPr>
        <p:style>
          <a:lnRef idx="0">
            <a:schemeClr val="accent1"/>
          </a:lnRef>
          <a:fillRef idx="3">
            <a:schemeClr val="accent1"/>
          </a:fillRef>
          <a:effectRef idx="3">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ES"/>
          </a:p>
        </p:txBody>
      </p:sp>
      <p:sp>
        <p:nvSpPr>
          <p:cNvPr id="8" name="Rectangle: Rounded Corners 17">
            <a:extLst>
              <a:ext uri="{FF2B5EF4-FFF2-40B4-BE49-F238E27FC236}">
                <a16:creationId xmlns:a16="http://schemas.microsoft.com/office/drawing/2014/main" id="{0ECF14E0-41AB-9AD6-5E93-45D97C803267}"/>
              </a:ext>
            </a:extLst>
          </p:cNvPr>
          <p:cNvSpPr/>
          <p:nvPr/>
        </p:nvSpPr>
        <p:spPr>
          <a:xfrm>
            <a:off x="7516762" y="1678336"/>
            <a:ext cx="1863734" cy="894956"/>
          </a:xfrm>
          <a:prstGeom prst="roundRect">
            <a:avLst/>
          </a:prstGeom>
          <a:solidFill>
            <a:srgbClr val="4CA69D"/>
          </a:solidFill>
        </p:spPr>
        <p:style>
          <a:lnRef idx="0">
            <a:schemeClr val="accent3"/>
          </a:lnRef>
          <a:fillRef idx="3">
            <a:schemeClr val="accent3"/>
          </a:fillRef>
          <a:effectRef idx="3">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s-ES_tradnl" sz="2000"/>
              <a:t>CEF – DIGITAL</a:t>
            </a:r>
          </a:p>
          <a:p>
            <a:pPr algn="ctr"/>
            <a:r>
              <a:rPr lang="es-ES_tradnl" sz="3200"/>
              <a:t>EUGENIA</a:t>
            </a:r>
            <a:endParaRPr lang="es-ES" sz="1200"/>
          </a:p>
        </p:txBody>
      </p:sp>
      <p:sp>
        <p:nvSpPr>
          <p:cNvPr id="9" name="CuadroTexto 8">
            <a:extLst>
              <a:ext uri="{FF2B5EF4-FFF2-40B4-BE49-F238E27FC236}">
                <a16:creationId xmlns:a16="http://schemas.microsoft.com/office/drawing/2014/main" id="{BD205487-CDC8-9A1D-2DA0-0FCD06175AA0}"/>
              </a:ext>
            </a:extLst>
          </p:cNvPr>
          <p:cNvSpPr txBox="1"/>
          <p:nvPr/>
        </p:nvSpPr>
        <p:spPr>
          <a:xfrm>
            <a:off x="329430" y="2784504"/>
            <a:ext cx="1144051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500" dirty="0"/>
              <a:t>Además, cabe </a:t>
            </a:r>
            <a:r>
              <a:rPr lang="es-ES" sz="1500" b="1" dirty="0">
                <a:solidFill>
                  <a:srgbClr val="005C4A"/>
                </a:solidFill>
              </a:rPr>
              <a:t>DESTACAR A MADRID CALLE 30</a:t>
            </a:r>
            <a:r>
              <a:rPr lang="es-ES" sz="1500" dirty="0"/>
              <a:t>, entidad pública encargada de la gestión de la infraestructura del túnel. Madrid </a:t>
            </a:r>
            <a:r>
              <a:rPr lang="es-ES" sz="1500" b="1" dirty="0">
                <a:solidFill>
                  <a:srgbClr val="005C4A"/>
                </a:solidFill>
              </a:rPr>
              <a:t>Calle 30 cuenta con un contrato de concesión a favor de Telefónica Móviles España S.A.U</a:t>
            </a:r>
            <a:r>
              <a:rPr lang="es-ES" sz="1500" dirty="0"/>
              <a:t>. mediante el cual se acredita a Telefónica Móviles España S.A.U. como única empresa válida para emitir en los tramos de túnel objeto del presente proyecto.​</a:t>
            </a:r>
            <a:endParaRPr lang="es-ES" dirty="0"/>
          </a:p>
        </p:txBody>
      </p:sp>
      <p:grpSp>
        <p:nvGrpSpPr>
          <p:cNvPr id="50" name="Grupo 49"/>
          <p:cNvGrpSpPr/>
          <p:nvPr/>
        </p:nvGrpSpPr>
        <p:grpSpPr>
          <a:xfrm>
            <a:off x="213550" y="3769473"/>
            <a:ext cx="9925528" cy="2946845"/>
            <a:chOff x="213550" y="3769473"/>
            <a:chExt cx="9925528" cy="2946845"/>
          </a:xfrm>
        </p:grpSpPr>
        <p:grpSp>
          <p:nvGrpSpPr>
            <p:cNvPr id="35" name="Grupo 34"/>
            <p:cNvGrpSpPr/>
            <p:nvPr/>
          </p:nvGrpSpPr>
          <p:grpSpPr>
            <a:xfrm>
              <a:off x="213550" y="3769473"/>
              <a:ext cx="9925528" cy="2946845"/>
              <a:chOff x="213550" y="3769473"/>
              <a:chExt cx="9925528" cy="2946845"/>
            </a:xfrm>
          </p:grpSpPr>
          <p:grpSp>
            <p:nvGrpSpPr>
              <p:cNvPr id="34" name="Grupo 33"/>
              <p:cNvGrpSpPr/>
              <p:nvPr/>
            </p:nvGrpSpPr>
            <p:grpSpPr>
              <a:xfrm>
                <a:off x="213550" y="3907973"/>
                <a:ext cx="9925528" cy="2808345"/>
                <a:chOff x="625926" y="3898416"/>
                <a:chExt cx="9925528" cy="2808345"/>
              </a:xfrm>
            </p:grpSpPr>
            <p:grpSp>
              <p:nvGrpSpPr>
                <p:cNvPr id="39" name="Grupo 38"/>
                <p:cNvGrpSpPr/>
                <p:nvPr/>
              </p:nvGrpSpPr>
              <p:grpSpPr>
                <a:xfrm>
                  <a:off x="4134754" y="5447394"/>
                  <a:ext cx="1940136" cy="1252386"/>
                  <a:chOff x="4146899" y="5519789"/>
                  <a:chExt cx="1940136" cy="1252386"/>
                </a:xfrm>
              </p:grpSpPr>
              <p:pic>
                <p:nvPicPr>
                  <p:cNvPr id="40" name="Imagen 39"/>
                  <p:cNvPicPr>
                    <a:picLocks noChangeAspect="1"/>
                  </p:cNvPicPr>
                  <p:nvPr/>
                </p:nvPicPr>
                <p:blipFill rotWithShape="1">
                  <a:blip r:embed="rId4"/>
                  <a:srcRect l="21404" t="68801" r="51547"/>
                  <a:stretch/>
                </p:blipFill>
                <p:spPr>
                  <a:xfrm>
                    <a:off x="4146899" y="5519789"/>
                    <a:ext cx="1940136" cy="1252386"/>
                  </a:xfrm>
                  <a:prstGeom prst="rect">
                    <a:avLst/>
                  </a:prstGeom>
                </p:spPr>
              </p:pic>
              <p:sp>
                <p:nvSpPr>
                  <p:cNvPr id="41" name="Rectángulo 40"/>
                  <p:cNvSpPr/>
                  <p:nvPr/>
                </p:nvSpPr>
                <p:spPr>
                  <a:xfrm>
                    <a:off x="4482354" y="6003776"/>
                    <a:ext cx="1242487" cy="61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41">
                    <a:extLst>
                      <a:ext uri="{FF2B5EF4-FFF2-40B4-BE49-F238E27FC236}">
                        <a16:creationId xmlns:a16="http://schemas.microsoft.com/office/drawing/2014/main" id="{3CA63DD3-E01F-D3EE-F5E9-7190526D62B5}"/>
                      </a:ext>
                    </a:extLst>
                  </p:cNvPr>
                  <p:cNvSpPr txBox="1"/>
                  <p:nvPr/>
                </p:nvSpPr>
                <p:spPr>
                  <a:xfrm>
                    <a:off x="4462954" y="5974784"/>
                    <a:ext cx="13080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800" dirty="0"/>
                      <a:t>Proporcionar al proyecto el personal necesario y los </a:t>
                    </a:r>
                    <a:r>
                      <a:rPr lang="es-ES" sz="800" dirty="0" err="1"/>
                      <a:t>ALSUs</a:t>
                    </a:r>
                    <a:r>
                      <a:rPr lang="es-ES" sz="800" dirty="0"/>
                      <a:t> de SAMUR para ejecutar el caso de uso</a:t>
                    </a:r>
                  </a:p>
                </p:txBody>
              </p:sp>
            </p:grpSp>
            <p:sp>
              <p:nvSpPr>
                <p:cNvPr id="12" name="CuadroTexto 11">
                  <a:extLst>
                    <a:ext uri="{FF2B5EF4-FFF2-40B4-BE49-F238E27FC236}">
                      <a16:creationId xmlns:a16="http://schemas.microsoft.com/office/drawing/2014/main" id="{0D374AAA-3D32-7D1B-44E2-FCCF6763E89B}"/>
                    </a:ext>
                  </a:extLst>
                </p:cNvPr>
                <p:cNvSpPr txBox="1"/>
                <p:nvPr/>
              </p:nvSpPr>
              <p:spPr>
                <a:xfrm>
                  <a:off x="625926" y="4313272"/>
                  <a:ext cx="298534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s-ES" sz="1050" b="1"/>
                    <a:t>Administrador de infraestructura pública</a:t>
                  </a:r>
                  <a:endParaRPr lang="es-ES" sz="1200" b="1"/>
                </a:p>
              </p:txBody>
            </p:sp>
            <p:sp>
              <p:nvSpPr>
                <p:cNvPr id="13" name="CuadroTexto 12">
                  <a:extLst>
                    <a:ext uri="{FF2B5EF4-FFF2-40B4-BE49-F238E27FC236}">
                      <a16:creationId xmlns:a16="http://schemas.microsoft.com/office/drawing/2014/main" id="{70D97413-A45E-0BD6-7D05-F66700CB3C68}"/>
                    </a:ext>
                  </a:extLst>
                </p:cNvPr>
                <p:cNvSpPr txBox="1"/>
                <p:nvPr/>
              </p:nvSpPr>
              <p:spPr>
                <a:xfrm>
                  <a:off x="1332278" y="4703477"/>
                  <a:ext cx="22789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s-ES" sz="1050" b="1"/>
                    <a:t>Entidad</a:t>
                  </a:r>
                </a:p>
              </p:txBody>
            </p:sp>
            <p:sp>
              <p:nvSpPr>
                <p:cNvPr id="14" name="CuadroTexto 13">
                  <a:extLst>
                    <a:ext uri="{FF2B5EF4-FFF2-40B4-BE49-F238E27FC236}">
                      <a16:creationId xmlns:a16="http://schemas.microsoft.com/office/drawing/2014/main" id="{3CA63DD3-E01F-D3EE-F5E9-7190526D62B5}"/>
                    </a:ext>
                  </a:extLst>
                </p:cNvPr>
                <p:cNvSpPr txBox="1"/>
                <p:nvPr/>
              </p:nvSpPr>
              <p:spPr>
                <a:xfrm>
                  <a:off x="1332278" y="5224956"/>
                  <a:ext cx="22789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s-ES" sz="1050" b="1"/>
                    <a:t>Rol</a:t>
                  </a:r>
                </a:p>
              </p:txBody>
            </p:sp>
            <p:sp>
              <p:nvSpPr>
                <p:cNvPr id="15" name="CuadroTexto 14">
                  <a:extLst>
                    <a:ext uri="{FF2B5EF4-FFF2-40B4-BE49-F238E27FC236}">
                      <a16:creationId xmlns:a16="http://schemas.microsoft.com/office/drawing/2014/main" id="{1B7DAB27-32B8-EDBB-03CA-916A80BA8DCA}"/>
                    </a:ext>
                  </a:extLst>
                </p:cNvPr>
                <p:cNvSpPr txBox="1"/>
                <p:nvPr/>
              </p:nvSpPr>
              <p:spPr>
                <a:xfrm>
                  <a:off x="1332278" y="5952610"/>
                  <a:ext cx="227899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s-ES" sz="1050" b="1"/>
                    <a:t>Responsabilidad</a:t>
                  </a:r>
                </a:p>
              </p:txBody>
            </p:sp>
            <p:cxnSp>
              <p:nvCxnSpPr>
                <p:cNvPr id="21" name="Conector recto 20"/>
                <p:cNvCxnSpPr/>
                <p:nvPr/>
              </p:nvCxnSpPr>
              <p:spPr>
                <a:xfrm flipV="1">
                  <a:off x="5094040" y="5483151"/>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flipV="1">
                  <a:off x="5094040" y="4961041"/>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flipV="1">
                  <a:off x="5094040" y="4407182"/>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36" name="Imagen 35" descr="Interfaz de usuario gráfica, Aplicación&#10;&#10;Descripción generada automáticamente">
                  <a:extLst>
                    <a:ext uri="{FF2B5EF4-FFF2-40B4-BE49-F238E27FC236}">
                      <a16:creationId xmlns:a16="http://schemas.microsoft.com/office/drawing/2014/main" id="{3A76F955-C2D5-22DA-F66B-6EDAE4850F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86741" y="4198748"/>
                  <a:ext cx="1285457" cy="376909"/>
                </a:xfrm>
                <a:prstGeom prst="rect">
                  <a:avLst/>
                </a:prstGeom>
              </p:spPr>
            </p:pic>
            <p:sp>
              <p:nvSpPr>
                <p:cNvPr id="38" name="CuadroTexto 37">
                  <a:extLst>
                    <a:ext uri="{FF2B5EF4-FFF2-40B4-BE49-F238E27FC236}">
                      <a16:creationId xmlns:a16="http://schemas.microsoft.com/office/drawing/2014/main" id="{3CA63DD3-E01F-D3EE-F5E9-7190526D62B5}"/>
                    </a:ext>
                  </a:extLst>
                </p:cNvPr>
                <p:cNvSpPr txBox="1"/>
                <p:nvPr/>
              </p:nvSpPr>
              <p:spPr>
                <a:xfrm>
                  <a:off x="4152126" y="5218975"/>
                  <a:ext cx="189658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a:t>Beneficiario y Coordinador</a:t>
                  </a:r>
                </a:p>
              </p:txBody>
            </p:sp>
            <p:sp>
              <p:nvSpPr>
                <p:cNvPr id="43" name="CuadroTexto 42">
                  <a:extLst>
                    <a:ext uri="{FF2B5EF4-FFF2-40B4-BE49-F238E27FC236}">
                      <a16:creationId xmlns:a16="http://schemas.microsoft.com/office/drawing/2014/main" id="{3CA63DD3-E01F-D3EE-F5E9-7190526D62B5}"/>
                    </a:ext>
                  </a:extLst>
                </p:cNvPr>
                <p:cNvSpPr txBox="1"/>
                <p:nvPr/>
              </p:nvSpPr>
              <p:spPr>
                <a:xfrm>
                  <a:off x="6380430" y="5218975"/>
                  <a:ext cx="189658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a:t>Beneficiario</a:t>
                  </a:r>
                </a:p>
              </p:txBody>
            </p:sp>
            <p:sp>
              <p:nvSpPr>
                <p:cNvPr id="44" name="CuadroTexto 43">
                  <a:extLst>
                    <a:ext uri="{FF2B5EF4-FFF2-40B4-BE49-F238E27FC236}">
                      <a16:creationId xmlns:a16="http://schemas.microsoft.com/office/drawing/2014/main" id="{3CA63DD3-E01F-D3EE-F5E9-7190526D62B5}"/>
                    </a:ext>
                  </a:extLst>
                </p:cNvPr>
                <p:cNvSpPr txBox="1"/>
                <p:nvPr/>
              </p:nvSpPr>
              <p:spPr>
                <a:xfrm>
                  <a:off x="8590462" y="5218975"/>
                  <a:ext cx="189658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a:t>Beneficiario</a:t>
                  </a:r>
                </a:p>
              </p:txBody>
            </p:sp>
            <p:sp>
              <p:nvSpPr>
                <p:cNvPr id="45" name="CuadroTexto 44">
                  <a:extLst>
                    <a:ext uri="{FF2B5EF4-FFF2-40B4-BE49-F238E27FC236}">
                      <a16:creationId xmlns:a16="http://schemas.microsoft.com/office/drawing/2014/main" id="{3CA63DD3-E01F-D3EE-F5E9-7190526D62B5}"/>
                    </a:ext>
                  </a:extLst>
                </p:cNvPr>
                <p:cNvSpPr txBox="1"/>
                <p:nvPr/>
              </p:nvSpPr>
              <p:spPr>
                <a:xfrm>
                  <a:off x="6363766" y="4555650"/>
                  <a:ext cx="203706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a:t>Telefónica Móviles España S.A.U.</a:t>
                  </a:r>
                </a:p>
              </p:txBody>
            </p:sp>
            <p:sp>
              <p:nvSpPr>
                <p:cNvPr id="46" name="CuadroTexto 45">
                  <a:extLst>
                    <a:ext uri="{FF2B5EF4-FFF2-40B4-BE49-F238E27FC236}">
                      <a16:creationId xmlns:a16="http://schemas.microsoft.com/office/drawing/2014/main" id="{3CA63DD3-E01F-D3EE-F5E9-7190526D62B5}"/>
                    </a:ext>
                  </a:extLst>
                </p:cNvPr>
                <p:cNvSpPr txBox="1"/>
                <p:nvPr/>
              </p:nvSpPr>
              <p:spPr>
                <a:xfrm>
                  <a:off x="8483678" y="4636441"/>
                  <a:ext cx="189658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a:t>Telefónica España S.A.U.</a:t>
                  </a:r>
                </a:p>
              </p:txBody>
            </p:sp>
            <p:grpSp>
              <p:nvGrpSpPr>
                <p:cNvPr id="29" name="Grupo 28"/>
                <p:cNvGrpSpPr/>
                <p:nvPr/>
              </p:nvGrpSpPr>
              <p:grpSpPr>
                <a:xfrm>
                  <a:off x="6607833" y="5440414"/>
                  <a:ext cx="1441775" cy="1266347"/>
                  <a:chOff x="7253990" y="5520017"/>
                  <a:chExt cx="1441775" cy="1266347"/>
                </a:xfrm>
              </p:grpSpPr>
              <p:pic>
                <p:nvPicPr>
                  <p:cNvPr id="5" name="Imagen 4"/>
                  <p:cNvPicPr>
                    <a:picLocks noChangeAspect="1"/>
                  </p:cNvPicPr>
                  <p:nvPr/>
                </p:nvPicPr>
                <p:blipFill rotWithShape="1">
                  <a:blip r:embed="rId4">
                    <a:clrChange>
                      <a:clrFrom>
                        <a:srgbClr val="FFFFFF"/>
                      </a:clrFrom>
                      <a:clrTo>
                        <a:srgbClr val="FFFFFF">
                          <a:alpha val="0"/>
                        </a:srgbClr>
                      </a:clrTo>
                    </a:clrChange>
                  </a:blip>
                  <a:srcRect l="55806" t="68890" r="24371"/>
                  <a:stretch/>
                </p:blipFill>
                <p:spPr>
                  <a:xfrm>
                    <a:off x="7253990" y="5520017"/>
                    <a:ext cx="1441775" cy="1266347"/>
                  </a:xfrm>
                  <a:prstGeom prst="rect">
                    <a:avLst/>
                  </a:prstGeom>
                </p:spPr>
              </p:pic>
              <p:sp>
                <p:nvSpPr>
                  <p:cNvPr id="47" name="CuadroTexto 46">
                    <a:extLst>
                      <a:ext uri="{FF2B5EF4-FFF2-40B4-BE49-F238E27FC236}">
                        <a16:creationId xmlns:a16="http://schemas.microsoft.com/office/drawing/2014/main" id="{3CA63DD3-E01F-D3EE-F5E9-7190526D62B5}"/>
                      </a:ext>
                    </a:extLst>
                  </p:cNvPr>
                  <p:cNvSpPr txBox="1"/>
                  <p:nvPr/>
                </p:nvSpPr>
                <p:spPr>
                  <a:xfrm>
                    <a:off x="7511187" y="6103839"/>
                    <a:ext cx="106751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800"/>
                      <a:t>Implementación infraestructura 5G</a:t>
                    </a:r>
                  </a:p>
                </p:txBody>
              </p:sp>
            </p:grpSp>
            <p:grpSp>
              <p:nvGrpSpPr>
                <p:cNvPr id="30" name="Grupo 29"/>
                <p:cNvGrpSpPr/>
                <p:nvPr/>
              </p:nvGrpSpPr>
              <p:grpSpPr>
                <a:xfrm>
                  <a:off x="8699044" y="5440414"/>
                  <a:ext cx="1679417" cy="1266347"/>
                  <a:chOff x="9661057" y="5360810"/>
                  <a:chExt cx="1679417" cy="1266347"/>
                </a:xfrm>
              </p:grpSpPr>
              <p:pic>
                <p:nvPicPr>
                  <p:cNvPr id="49" name="Imagen 48"/>
                  <p:cNvPicPr>
                    <a:picLocks noChangeAspect="1"/>
                  </p:cNvPicPr>
                  <p:nvPr/>
                </p:nvPicPr>
                <p:blipFill rotWithShape="1">
                  <a:blip r:embed="rId4">
                    <a:clrChange>
                      <a:clrFrom>
                        <a:srgbClr val="FFFFFF"/>
                      </a:clrFrom>
                      <a:clrTo>
                        <a:srgbClr val="FFFFFF">
                          <a:alpha val="0"/>
                        </a:srgbClr>
                      </a:clrTo>
                    </a:clrChange>
                  </a:blip>
                  <a:srcRect l="75553" t="68890" r="1357"/>
                  <a:stretch/>
                </p:blipFill>
                <p:spPr>
                  <a:xfrm>
                    <a:off x="9661057" y="5360810"/>
                    <a:ext cx="1679417" cy="1266347"/>
                  </a:xfrm>
                  <a:prstGeom prst="rect">
                    <a:avLst/>
                  </a:prstGeom>
                </p:spPr>
              </p:pic>
              <p:sp>
                <p:nvSpPr>
                  <p:cNvPr id="48" name="CuadroTexto 47">
                    <a:extLst>
                      <a:ext uri="{FF2B5EF4-FFF2-40B4-BE49-F238E27FC236}">
                        <a16:creationId xmlns:a16="http://schemas.microsoft.com/office/drawing/2014/main" id="{3CA63DD3-E01F-D3EE-F5E9-7190526D62B5}"/>
                      </a:ext>
                    </a:extLst>
                  </p:cNvPr>
                  <p:cNvSpPr txBox="1"/>
                  <p:nvPr/>
                </p:nvSpPr>
                <p:spPr>
                  <a:xfrm>
                    <a:off x="9804897" y="5873006"/>
                    <a:ext cx="115752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800"/>
                      <a:t>Desarrollo e implementación de casos de uso técnico</a:t>
                    </a:r>
                  </a:p>
                </p:txBody>
              </p:sp>
            </p:grpSp>
            <p:cxnSp>
              <p:nvCxnSpPr>
                <p:cNvPr id="52" name="Conector recto 51"/>
                <p:cNvCxnSpPr/>
                <p:nvPr/>
              </p:nvCxnSpPr>
              <p:spPr>
                <a:xfrm flipV="1">
                  <a:off x="7408345" y="5400288"/>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flipV="1">
                  <a:off x="7408345" y="4878178"/>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flipV="1">
                  <a:off x="9440574" y="5401053"/>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5" name="Conector recto 54"/>
                <p:cNvCxnSpPr/>
                <p:nvPr/>
              </p:nvCxnSpPr>
              <p:spPr>
                <a:xfrm flipV="1">
                  <a:off x="9440574" y="4878943"/>
                  <a:ext cx="1" cy="30805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1" name="Rectángulo 30"/>
                <p:cNvSpPr/>
                <p:nvPr/>
              </p:nvSpPr>
              <p:spPr>
                <a:xfrm>
                  <a:off x="7485525" y="5391831"/>
                  <a:ext cx="67434" cy="32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Rectángulo 56"/>
                <p:cNvSpPr/>
                <p:nvPr/>
              </p:nvSpPr>
              <p:spPr>
                <a:xfrm>
                  <a:off x="9191663" y="5393017"/>
                  <a:ext cx="67434" cy="325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Rectángulo redondeado 57"/>
                <p:cNvSpPr/>
                <p:nvPr/>
              </p:nvSpPr>
              <p:spPr>
                <a:xfrm>
                  <a:off x="3856843" y="3906887"/>
                  <a:ext cx="2355652" cy="2799874"/>
                </a:xfrm>
                <a:prstGeom prst="roundRect">
                  <a:avLst/>
                </a:prstGeom>
                <a:ln w="28575">
                  <a:solidFill>
                    <a:srgbClr val="005C4A"/>
                  </a:solidFill>
                  <a:prstDash val="sysDash"/>
                </a:ln>
              </p:spPr>
              <p:txBody>
                <a:bodyPr rtlCol="0" anchor="ctr"/>
                <a:lstStyle/>
                <a:p>
                  <a:pPr algn="just" rtl="0"/>
                  <a:endParaRPr lang="es-ES" sz="1200"/>
                </a:p>
              </p:txBody>
            </p:sp>
            <p:sp>
              <p:nvSpPr>
                <p:cNvPr id="59" name="Rectángulo redondeado 58"/>
                <p:cNvSpPr/>
                <p:nvPr/>
              </p:nvSpPr>
              <p:spPr>
                <a:xfrm>
                  <a:off x="6325959" y="3898416"/>
                  <a:ext cx="4225495" cy="2799874"/>
                </a:xfrm>
                <a:prstGeom prst="roundRect">
                  <a:avLst/>
                </a:prstGeom>
                <a:ln w="28575">
                  <a:solidFill>
                    <a:srgbClr val="005C4A"/>
                  </a:solidFill>
                  <a:prstDash val="sysDash"/>
                </a:ln>
              </p:spPr>
              <p:txBody>
                <a:bodyPr rtlCol="0" anchor="ctr"/>
                <a:lstStyle/>
                <a:p>
                  <a:pPr algn="just" rtl="0"/>
                  <a:endParaRPr lang="es-ES" sz="1200"/>
                </a:p>
              </p:txBody>
            </p:sp>
          </p:grpSp>
          <p:sp>
            <p:nvSpPr>
              <p:cNvPr id="11" name="CuadroTexto 10">
                <a:extLst>
                  <a:ext uri="{FF2B5EF4-FFF2-40B4-BE49-F238E27FC236}">
                    <a16:creationId xmlns:a16="http://schemas.microsoft.com/office/drawing/2014/main" id="{E95D791A-CCBF-8059-5737-EA2BAA83F0E8}"/>
                  </a:ext>
                </a:extLst>
              </p:cNvPr>
              <p:cNvSpPr txBox="1"/>
              <p:nvPr/>
            </p:nvSpPr>
            <p:spPr>
              <a:xfrm>
                <a:off x="7322981" y="3769473"/>
                <a:ext cx="145630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200" b="1">
                    <a:solidFill>
                      <a:srgbClr val="005C4A"/>
                    </a:solidFill>
                  </a:rPr>
                  <a:t>Grupo Telefónica</a:t>
                </a:r>
                <a:endParaRPr lang="es-ES" sz="1100" b="1">
                  <a:solidFill>
                    <a:srgbClr val="005C4A"/>
                  </a:solidFill>
                </a:endParaRPr>
              </a:p>
            </p:txBody>
          </p:sp>
          <p:sp>
            <p:nvSpPr>
              <p:cNvPr id="10" name="CuadroTexto 9">
                <a:extLst>
                  <a:ext uri="{FF2B5EF4-FFF2-40B4-BE49-F238E27FC236}">
                    <a16:creationId xmlns:a16="http://schemas.microsoft.com/office/drawing/2014/main" id="{8F0D7E55-A372-F47E-FBB0-190967EAABB0}"/>
                  </a:ext>
                </a:extLst>
              </p:cNvPr>
              <p:cNvSpPr txBox="1"/>
              <p:nvPr/>
            </p:nvSpPr>
            <p:spPr>
              <a:xfrm>
                <a:off x="3651120" y="3777944"/>
                <a:ext cx="193194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a:solidFill>
                      <a:srgbClr val="005C4A"/>
                    </a:solidFill>
                  </a:rPr>
                  <a:t>Ayuntamiento de </a:t>
                </a:r>
                <a:r>
                  <a:rPr lang="es-ES" sz="1100" b="1">
                    <a:solidFill>
                      <a:srgbClr val="005C4A"/>
                    </a:solidFill>
                  </a:rPr>
                  <a:t>Madrid</a:t>
                </a:r>
              </a:p>
            </p:txBody>
          </p:sp>
        </p:grpSp>
        <p:sp>
          <p:nvSpPr>
            <p:cNvPr id="62" name="CuadroTexto 61">
              <a:extLst>
                <a:ext uri="{FF2B5EF4-FFF2-40B4-BE49-F238E27FC236}">
                  <a16:creationId xmlns:a16="http://schemas.microsoft.com/office/drawing/2014/main" id="{3CA63DD3-E01F-D3EE-F5E9-7190526D62B5}"/>
                </a:ext>
              </a:extLst>
            </p:cNvPr>
            <p:cNvSpPr txBox="1"/>
            <p:nvPr/>
          </p:nvSpPr>
          <p:spPr>
            <a:xfrm>
              <a:off x="3668928" y="4733449"/>
              <a:ext cx="203706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050"/>
                <a:t>Ayuntamiento de Madrid</a:t>
              </a:r>
            </a:p>
          </p:txBody>
        </p:sp>
      </p:grpSp>
      <p:pic>
        <p:nvPicPr>
          <p:cNvPr id="51" name="Gráfico 2">
            <a:extLst>
              <a:ext uri="{FF2B5EF4-FFF2-40B4-BE49-F238E27FC236}">
                <a16:creationId xmlns:a16="http://schemas.microsoft.com/office/drawing/2014/main" id="{FD856F47-C633-6371-57CE-D050175BF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56" name="Imagen 55"/>
          <p:cNvPicPr>
            <a:picLocks noChangeAspect="1"/>
          </p:cNvPicPr>
          <p:nvPr/>
        </p:nvPicPr>
        <p:blipFill>
          <a:blip r:embed="rId7">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61" name="Imagen 60"/>
          <p:cNvPicPr>
            <a:picLocks noChangeAspect="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63" name="Imagen 6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365070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PRESUPUESTO</a:t>
            </a:r>
            <a:endParaRPr sz="2000">
              <a:latin typeface="Lato" panose="020F0502020204030203" pitchFamily="34" charset="0"/>
              <a:ea typeface="Lato" panose="020F0502020204030203" pitchFamily="34" charset="0"/>
              <a:cs typeface="Lato" panose="020F0502020204030203" pitchFamily="34" charset="0"/>
            </a:endParaRPr>
          </a:p>
        </p:txBody>
      </p:sp>
      <p:pic>
        <p:nvPicPr>
          <p:cNvPr id="6" name="Imagen 5"/>
          <p:cNvPicPr>
            <a:picLocks noChangeAspect="1"/>
          </p:cNvPicPr>
          <p:nvPr/>
        </p:nvPicPr>
        <p:blipFill>
          <a:blip r:embed="rId4"/>
          <a:stretch>
            <a:fillRect/>
          </a:stretch>
        </p:blipFill>
        <p:spPr>
          <a:xfrm>
            <a:off x="164715" y="2008407"/>
            <a:ext cx="11862569" cy="3169197"/>
          </a:xfrm>
          <a:prstGeom prst="rect">
            <a:avLst/>
          </a:prstGeom>
        </p:spPr>
      </p:pic>
      <p:sp>
        <p:nvSpPr>
          <p:cNvPr id="7" name="Elipse 6"/>
          <p:cNvSpPr/>
          <p:nvPr/>
        </p:nvSpPr>
        <p:spPr>
          <a:xfrm>
            <a:off x="164715" y="3993794"/>
            <a:ext cx="1939153" cy="12457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áfico 2">
            <a:extLst>
              <a:ext uri="{FF2B5EF4-FFF2-40B4-BE49-F238E27FC236}">
                <a16:creationId xmlns:a16="http://schemas.microsoft.com/office/drawing/2014/main" id="{FD856F47-C633-6371-57CE-D050175BF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10" name="Imagen 9"/>
          <p:cNvPicPr>
            <a:picLocks noChangeAspect="1"/>
          </p:cNvPicPr>
          <p:nvPr/>
        </p:nvPicPr>
        <p:blipFill>
          <a:blip r:embed="rId6">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12" name="Imagen 11"/>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2778325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ALCANCE</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Rectángulo 1"/>
          <p:cNvSpPr/>
          <p:nvPr/>
        </p:nvSpPr>
        <p:spPr>
          <a:xfrm>
            <a:off x="409162" y="1169009"/>
            <a:ext cx="4507396" cy="3785652"/>
          </a:xfrm>
          <a:prstGeom prst="rect">
            <a:avLst/>
          </a:prstGeom>
        </p:spPr>
        <p:txBody>
          <a:bodyPr wrap="square">
            <a:spAutoFit/>
          </a:bodyPr>
          <a:lstStyle/>
          <a:p>
            <a:pPr algn="just"/>
            <a:r>
              <a:rPr lang="es-ES" sz="1600" dirty="0"/>
              <a:t>Con este proyecto, se conseguirá el </a:t>
            </a:r>
            <a:r>
              <a:rPr lang="es-ES" sz="1600" b="1" dirty="0">
                <a:solidFill>
                  <a:srgbClr val="005C4A"/>
                </a:solidFill>
              </a:rPr>
              <a:t>DESPLIEGUE DE COBERTURA 5G EN PARTE DE LOS TÚNELES DE LA M-30 DE MADRID</a:t>
            </a:r>
            <a:r>
              <a:rPr lang="es-ES" sz="1600" dirty="0"/>
              <a:t>, que </a:t>
            </a:r>
            <a:r>
              <a:rPr lang="es-ES" sz="1600" b="1" dirty="0"/>
              <a:t>no consta como objetivo de cobertura de las principales operadoras</a:t>
            </a:r>
            <a:r>
              <a:rPr lang="es-ES" sz="1600" dirty="0"/>
              <a:t> y que supone un </a:t>
            </a:r>
            <a:r>
              <a:rPr lang="es-ES" sz="1600" b="1" dirty="0">
                <a:solidFill>
                  <a:srgbClr val="005C4A"/>
                </a:solidFill>
              </a:rPr>
              <a:t>AHORRO</a:t>
            </a:r>
            <a:r>
              <a:rPr lang="es-ES" sz="1600" dirty="0"/>
              <a:t> para el ciudadano de más de </a:t>
            </a:r>
            <a:r>
              <a:rPr lang="es-ES" sz="1600" b="1" dirty="0">
                <a:solidFill>
                  <a:srgbClr val="005C4A"/>
                </a:solidFill>
              </a:rPr>
              <a:t>3 MILLONES DE EUROS</a:t>
            </a:r>
            <a:r>
              <a:rPr lang="es-ES" sz="1600" dirty="0"/>
              <a:t>, si lo hubiera tenido que licitar el Ayuntamiento.</a:t>
            </a:r>
          </a:p>
          <a:p>
            <a:pPr algn="just"/>
            <a:endParaRPr lang="es-ES" sz="1600" dirty="0"/>
          </a:p>
          <a:p>
            <a:pPr algn="just"/>
            <a:r>
              <a:rPr lang="es-ES" sz="1600" dirty="0"/>
              <a:t>Además, se conseguirá también la </a:t>
            </a:r>
            <a:r>
              <a:rPr lang="es-ES" sz="1600" b="1" dirty="0">
                <a:solidFill>
                  <a:srgbClr val="005C4A"/>
                </a:solidFill>
              </a:rPr>
              <a:t>IMPLANTACIÓN DE 3 CASOS DE USO PARA SITUACIONES DE EMERGENCIA EN TÚNELES</a:t>
            </a:r>
            <a:r>
              <a:rPr lang="es-ES" sz="1600" dirty="0"/>
              <a:t>, que suponen unas circunstancias particularmente complejas debido a la naturaleza cerrada del entorno. </a:t>
            </a:r>
          </a:p>
        </p:txBody>
      </p:sp>
      <p:sp>
        <p:nvSpPr>
          <p:cNvPr id="13" name="Rectángulo 12"/>
          <p:cNvSpPr/>
          <p:nvPr/>
        </p:nvSpPr>
        <p:spPr>
          <a:xfrm>
            <a:off x="409161" y="5205066"/>
            <a:ext cx="11373678" cy="1077218"/>
          </a:xfrm>
          <a:prstGeom prst="rect">
            <a:avLst/>
          </a:prstGeom>
        </p:spPr>
        <p:txBody>
          <a:bodyPr wrap="square">
            <a:spAutoFit/>
          </a:bodyPr>
          <a:lstStyle/>
          <a:p>
            <a:pPr algn="just"/>
            <a:r>
              <a:rPr lang="es-ES" sz="1600" dirty="0"/>
              <a:t>El proyecto busca </a:t>
            </a:r>
            <a:r>
              <a:rPr lang="es-ES" sz="1600" b="1" dirty="0">
                <a:solidFill>
                  <a:srgbClr val="005C4A"/>
                </a:solidFill>
              </a:rPr>
              <a:t>TRANSFORMAR LA ATENCIÓN MÉDICA DE EMERGENCIA </a:t>
            </a:r>
            <a:r>
              <a:rPr lang="es-ES" sz="1600" dirty="0"/>
              <a:t>en los </a:t>
            </a:r>
            <a:r>
              <a:rPr lang="es-ES" sz="1600" b="1" dirty="0">
                <a:solidFill>
                  <a:srgbClr val="005C4A"/>
                </a:solidFill>
              </a:rPr>
              <a:t>TÚNELES DE LA M-30</a:t>
            </a:r>
            <a:r>
              <a:rPr lang="es-ES" sz="1600" dirty="0"/>
              <a:t> mediante la introducción de </a:t>
            </a:r>
            <a:r>
              <a:rPr lang="es-ES" sz="1600" b="1" dirty="0">
                <a:solidFill>
                  <a:srgbClr val="005C4A"/>
                </a:solidFill>
              </a:rPr>
              <a:t>CONECTIVIDAD 5G</a:t>
            </a:r>
            <a:r>
              <a:rPr lang="es-ES" sz="1600" dirty="0"/>
              <a:t>, mejorando en la atención tras accidentes de tráfico al conectar en tiempo real con los centros sanitarios y con e. Además, facilitará una futura red de comunicación pública que beneficiará tanto a los servicios de emergencia como a los usuarios de la M-30.​</a:t>
            </a:r>
          </a:p>
        </p:txBody>
      </p:sp>
      <p:pic>
        <p:nvPicPr>
          <p:cNvPr id="10" name="Gráfico 2">
            <a:extLst>
              <a:ext uri="{FF2B5EF4-FFF2-40B4-BE49-F238E27FC236}">
                <a16:creationId xmlns:a16="http://schemas.microsoft.com/office/drawing/2014/main" id="{FD856F47-C633-6371-57CE-D050175BF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11" name="Imagen 10"/>
          <p:cNvPicPr>
            <a:picLocks noChangeAspect="1"/>
          </p:cNvPicPr>
          <p:nvPr/>
        </p:nvPicPr>
        <p:blipFill>
          <a:blip r:embed="rId5">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14" name="Imagen 13"/>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grpSp>
        <p:nvGrpSpPr>
          <p:cNvPr id="3" name="Grupo 2"/>
          <p:cNvGrpSpPr/>
          <p:nvPr/>
        </p:nvGrpSpPr>
        <p:grpSpPr>
          <a:xfrm>
            <a:off x="5036523" y="1044164"/>
            <a:ext cx="6746316" cy="3910497"/>
            <a:chOff x="5036523" y="1044164"/>
            <a:chExt cx="6746316" cy="3910497"/>
          </a:xfrm>
        </p:grpSpPr>
        <p:grpSp>
          <p:nvGrpSpPr>
            <p:cNvPr id="27" name="Grupo 26"/>
            <p:cNvGrpSpPr/>
            <p:nvPr/>
          </p:nvGrpSpPr>
          <p:grpSpPr>
            <a:xfrm>
              <a:off x="5036523" y="1044164"/>
              <a:ext cx="6746316" cy="3910497"/>
              <a:chOff x="1016000" y="779141"/>
              <a:chExt cx="10274299" cy="5955489"/>
            </a:xfrm>
          </p:grpSpPr>
          <p:pic>
            <p:nvPicPr>
              <p:cNvPr id="28" name="Imagen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00" y="779141"/>
                <a:ext cx="10274299" cy="5955489"/>
              </a:xfrm>
              <a:prstGeom prst="rect">
                <a:avLst/>
              </a:prstGeom>
              <a:ln w="38100" cap="sq">
                <a:solidFill>
                  <a:srgbClr val="4CA69D"/>
                </a:solidFill>
                <a:prstDash val="solid"/>
                <a:miter lim="800000"/>
              </a:ln>
              <a:effectLst>
                <a:outerShdw blurRad="50800" dist="38100" dir="2700000" algn="tl" rotWithShape="0">
                  <a:srgbClr val="000000">
                    <a:alpha val="43000"/>
                  </a:srgbClr>
                </a:outerShdw>
              </a:effectLst>
            </p:spPr>
          </p:pic>
          <p:grpSp>
            <p:nvGrpSpPr>
              <p:cNvPr id="29" name="Grupo 28"/>
              <p:cNvGrpSpPr/>
              <p:nvPr/>
            </p:nvGrpSpPr>
            <p:grpSpPr>
              <a:xfrm>
                <a:off x="9098577" y="874956"/>
                <a:ext cx="1244017" cy="946253"/>
                <a:chOff x="4468316" y="332955"/>
                <a:chExt cx="6005958" cy="4568389"/>
              </a:xfrm>
            </p:grpSpPr>
            <p:sp>
              <p:nvSpPr>
                <p:cNvPr id="38" name="Forma libre 37"/>
                <p:cNvSpPr/>
                <p:nvPr/>
              </p:nvSpPr>
              <p:spPr>
                <a:xfrm>
                  <a:off x="5615748" y="332955"/>
                  <a:ext cx="2896877" cy="3150481"/>
                </a:xfrm>
                <a:custGeom>
                  <a:avLst/>
                  <a:gdLst>
                    <a:gd name="connsiteX0" fmla="*/ 208874 w 2368035"/>
                    <a:gd name="connsiteY0" fmla="*/ 0 h 3309257"/>
                    <a:gd name="connsiteX1" fmla="*/ 12931 w 2368035"/>
                    <a:gd name="connsiteY1" fmla="*/ 849085 h 3309257"/>
                    <a:gd name="connsiteX2" fmla="*/ 34702 w 2368035"/>
                    <a:gd name="connsiteY2" fmla="*/ 1153885 h 3309257"/>
                    <a:gd name="connsiteX3" fmla="*/ 165331 w 2368035"/>
                    <a:gd name="connsiteY3" fmla="*/ 1654628 h 3309257"/>
                    <a:gd name="connsiteX4" fmla="*/ 448360 w 2368035"/>
                    <a:gd name="connsiteY4" fmla="*/ 2329542 h 3309257"/>
                    <a:gd name="connsiteX5" fmla="*/ 927331 w 2368035"/>
                    <a:gd name="connsiteY5" fmla="*/ 2917371 h 3309257"/>
                    <a:gd name="connsiteX6" fmla="*/ 1449845 w 2368035"/>
                    <a:gd name="connsiteY6" fmla="*/ 3200400 h 3309257"/>
                    <a:gd name="connsiteX7" fmla="*/ 2255388 w 2368035"/>
                    <a:gd name="connsiteY7" fmla="*/ 3265714 h 3309257"/>
                    <a:gd name="connsiteX8" fmla="*/ 2342474 w 2368035"/>
                    <a:gd name="connsiteY8" fmla="*/ 3309257 h 3309257"/>
                    <a:gd name="connsiteX0" fmla="*/ 12050 w 2721448"/>
                    <a:gd name="connsiteY0" fmla="*/ 0 h 3257639"/>
                    <a:gd name="connsiteX1" fmla="*/ 366344 w 2721448"/>
                    <a:gd name="connsiteY1" fmla="*/ 797467 h 3257639"/>
                    <a:gd name="connsiteX2" fmla="*/ 388115 w 2721448"/>
                    <a:gd name="connsiteY2" fmla="*/ 1102267 h 3257639"/>
                    <a:gd name="connsiteX3" fmla="*/ 518744 w 2721448"/>
                    <a:gd name="connsiteY3" fmla="*/ 1603010 h 3257639"/>
                    <a:gd name="connsiteX4" fmla="*/ 801773 w 2721448"/>
                    <a:gd name="connsiteY4" fmla="*/ 2277924 h 3257639"/>
                    <a:gd name="connsiteX5" fmla="*/ 1280744 w 2721448"/>
                    <a:gd name="connsiteY5" fmla="*/ 2865753 h 3257639"/>
                    <a:gd name="connsiteX6" fmla="*/ 1803258 w 2721448"/>
                    <a:gd name="connsiteY6" fmla="*/ 3148782 h 3257639"/>
                    <a:gd name="connsiteX7" fmla="*/ 2608801 w 2721448"/>
                    <a:gd name="connsiteY7" fmla="*/ 3214096 h 3257639"/>
                    <a:gd name="connsiteX8" fmla="*/ 2695887 w 2721448"/>
                    <a:gd name="connsiteY8" fmla="*/ 3257639 h 3257639"/>
                    <a:gd name="connsiteX0" fmla="*/ 133559 w 2842957"/>
                    <a:gd name="connsiteY0" fmla="*/ 0 h 3257639"/>
                    <a:gd name="connsiteX1" fmla="*/ 20670 w 2842957"/>
                    <a:gd name="connsiteY1" fmla="*/ 993607 h 3257639"/>
                    <a:gd name="connsiteX2" fmla="*/ 509624 w 2842957"/>
                    <a:gd name="connsiteY2" fmla="*/ 1102267 h 3257639"/>
                    <a:gd name="connsiteX3" fmla="*/ 640253 w 2842957"/>
                    <a:gd name="connsiteY3" fmla="*/ 1603010 h 3257639"/>
                    <a:gd name="connsiteX4" fmla="*/ 923282 w 2842957"/>
                    <a:gd name="connsiteY4" fmla="*/ 2277924 h 3257639"/>
                    <a:gd name="connsiteX5" fmla="*/ 1402253 w 2842957"/>
                    <a:gd name="connsiteY5" fmla="*/ 2865753 h 3257639"/>
                    <a:gd name="connsiteX6" fmla="*/ 1924767 w 2842957"/>
                    <a:gd name="connsiteY6" fmla="*/ 3148782 h 3257639"/>
                    <a:gd name="connsiteX7" fmla="*/ 2730310 w 2842957"/>
                    <a:gd name="connsiteY7" fmla="*/ 3214096 h 3257639"/>
                    <a:gd name="connsiteX8" fmla="*/ 2817396 w 2842957"/>
                    <a:gd name="connsiteY8" fmla="*/ 3257639 h 3257639"/>
                    <a:gd name="connsiteX0" fmla="*/ 112989 w 2822387"/>
                    <a:gd name="connsiteY0" fmla="*/ 0 h 3257639"/>
                    <a:gd name="connsiteX1" fmla="*/ 100 w 2822387"/>
                    <a:gd name="connsiteY1" fmla="*/ 993607 h 3257639"/>
                    <a:gd name="connsiteX2" fmla="*/ 125685 w 2822387"/>
                    <a:gd name="connsiteY2" fmla="*/ 1473895 h 3257639"/>
                    <a:gd name="connsiteX3" fmla="*/ 619683 w 2822387"/>
                    <a:gd name="connsiteY3" fmla="*/ 1603010 h 3257639"/>
                    <a:gd name="connsiteX4" fmla="*/ 902712 w 2822387"/>
                    <a:gd name="connsiteY4" fmla="*/ 2277924 h 3257639"/>
                    <a:gd name="connsiteX5" fmla="*/ 1381683 w 2822387"/>
                    <a:gd name="connsiteY5" fmla="*/ 2865753 h 3257639"/>
                    <a:gd name="connsiteX6" fmla="*/ 1904197 w 2822387"/>
                    <a:gd name="connsiteY6" fmla="*/ 3148782 h 3257639"/>
                    <a:gd name="connsiteX7" fmla="*/ 2709740 w 2822387"/>
                    <a:gd name="connsiteY7" fmla="*/ 3214096 h 3257639"/>
                    <a:gd name="connsiteX8" fmla="*/ 2796826 w 2822387"/>
                    <a:gd name="connsiteY8" fmla="*/ 3257639 h 3257639"/>
                    <a:gd name="connsiteX0" fmla="*/ 112989 w 2822387"/>
                    <a:gd name="connsiteY0" fmla="*/ 0 h 3257639"/>
                    <a:gd name="connsiteX1" fmla="*/ 100 w 2822387"/>
                    <a:gd name="connsiteY1" fmla="*/ 993607 h 3257639"/>
                    <a:gd name="connsiteX2" fmla="*/ 125685 w 2822387"/>
                    <a:gd name="connsiteY2" fmla="*/ 1473895 h 3257639"/>
                    <a:gd name="connsiteX3" fmla="*/ 297843 w 2822387"/>
                    <a:gd name="connsiteY3" fmla="*/ 2036573 h 3257639"/>
                    <a:gd name="connsiteX4" fmla="*/ 902712 w 2822387"/>
                    <a:gd name="connsiteY4" fmla="*/ 2277924 h 3257639"/>
                    <a:gd name="connsiteX5" fmla="*/ 1381683 w 2822387"/>
                    <a:gd name="connsiteY5" fmla="*/ 2865753 h 3257639"/>
                    <a:gd name="connsiteX6" fmla="*/ 1904197 w 2822387"/>
                    <a:gd name="connsiteY6" fmla="*/ 3148782 h 3257639"/>
                    <a:gd name="connsiteX7" fmla="*/ 2709740 w 2822387"/>
                    <a:gd name="connsiteY7" fmla="*/ 3214096 h 3257639"/>
                    <a:gd name="connsiteX8" fmla="*/ 2796826 w 2822387"/>
                    <a:gd name="connsiteY8" fmla="*/ 3257639 h 3257639"/>
                    <a:gd name="connsiteX0" fmla="*/ 146516 w 2855914"/>
                    <a:gd name="connsiteY0" fmla="*/ 0 h 3257639"/>
                    <a:gd name="connsiteX1" fmla="*/ 33627 w 2855914"/>
                    <a:gd name="connsiteY1" fmla="*/ 993607 h 3257639"/>
                    <a:gd name="connsiteX2" fmla="*/ 24249 w 2855914"/>
                    <a:gd name="connsiteY2" fmla="*/ 1525509 h 3257639"/>
                    <a:gd name="connsiteX3" fmla="*/ 331370 w 2855914"/>
                    <a:gd name="connsiteY3" fmla="*/ 2036573 h 3257639"/>
                    <a:gd name="connsiteX4" fmla="*/ 936239 w 2855914"/>
                    <a:gd name="connsiteY4" fmla="*/ 2277924 h 3257639"/>
                    <a:gd name="connsiteX5" fmla="*/ 1415210 w 2855914"/>
                    <a:gd name="connsiteY5" fmla="*/ 2865753 h 3257639"/>
                    <a:gd name="connsiteX6" fmla="*/ 1937724 w 2855914"/>
                    <a:gd name="connsiteY6" fmla="*/ 3148782 h 3257639"/>
                    <a:gd name="connsiteX7" fmla="*/ 2743267 w 2855914"/>
                    <a:gd name="connsiteY7" fmla="*/ 3214096 h 3257639"/>
                    <a:gd name="connsiteX8" fmla="*/ 2830353 w 2855914"/>
                    <a:gd name="connsiteY8" fmla="*/ 3257639 h 3257639"/>
                    <a:gd name="connsiteX0" fmla="*/ 231302 w 2940700"/>
                    <a:gd name="connsiteY0" fmla="*/ 0 h 3257639"/>
                    <a:gd name="connsiteX1" fmla="*/ 4212 w 2940700"/>
                    <a:gd name="connsiteY1" fmla="*/ 983280 h 3257639"/>
                    <a:gd name="connsiteX2" fmla="*/ 109035 w 2940700"/>
                    <a:gd name="connsiteY2" fmla="*/ 1525509 h 3257639"/>
                    <a:gd name="connsiteX3" fmla="*/ 416156 w 2940700"/>
                    <a:gd name="connsiteY3" fmla="*/ 2036573 h 3257639"/>
                    <a:gd name="connsiteX4" fmla="*/ 1021025 w 2940700"/>
                    <a:gd name="connsiteY4" fmla="*/ 2277924 h 3257639"/>
                    <a:gd name="connsiteX5" fmla="*/ 1499996 w 2940700"/>
                    <a:gd name="connsiteY5" fmla="*/ 2865753 h 3257639"/>
                    <a:gd name="connsiteX6" fmla="*/ 2022510 w 2940700"/>
                    <a:gd name="connsiteY6" fmla="*/ 3148782 h 3257639"/>
                    <a:gd name="connsiteX7" fmla="*/ 2828053 w 2940700"/>
                    <a:gd name="connsiteY7" fmla="*/ 3214096 h 3257639"/>
                    <a:gd name="connsiteX8" fmla="*/ 2915139 w 2940700"/>
                    <a:gd name="connsiteY8" fmla="*/ 3257639 h 3257639"/>
                    <a:gd name="connsiteX0" fmla="*/ 231302 w 2940700"/>
                    <a:gd name="connsiteY0" fmla="*/ 0 h 3257639"/>
                    <a:gd name="connsiteX1" fmla="*/ 4212 w 2940700"/>
                    <a:gd name="connsiteY1" fmla="*/ 983280 h 3257639"/>
                    <a:gd name="connsiteX2" fmla="*/ 109035 w 2940700"/>
                    <a:gd name="connsiteY2" fmla="*/ 1525509 h 3257639"/>
                    <a:gd name="connsiteX3" fmla="*/ 416156 w 2940700"/>
                    <a:gd name="connsiteY3" fmla="*/ 2036573 h 3257639"/>
                    <a:gd name="connsiteX4" fmla="*/ 647280 w 2940700"/>
                    <a:gd name="connsiteY4" fmla="*/ 2659873 h 3257639"/>
                    <a:gd name="connsiteX5" fmla="*/ 1499996 w 2940700"/>
                    <a:gd name="connsiteY5" fmla="*/ 2865753 h 3257639"/>
                    <a:gd name="connsiteX6" fmla="*/ 2022510 w 2940700"/>
                    <a:gd name="connsiteY6" fmla="*/ 3148782 h 3257639"/>
                    <a:gd name="connsiteX7" fmla="*/ 2828053 w 2940700"/>
                    <a:gd name="connsiteY7" fmla="*/ 3214096 h 3257639"/>
                    <a:gd name="connsiteX8" fmla="*/ 2915139 w 2940700"/>
                    <a:gd name="connsiteY8" fmla="*/ 3257639 h 3257639"/>
                    <a:gd name="connsiteX0" fmla="*/ 231302 w 2940700"/>
                    <a:gd name="connsiteY0" fmla="*/ 0 h 3257639"/>
                    <a:gd name="connsiteX1" fmla="*/ 4212 w 2940700"/>
                    <a:gd name="connsiteY1" fmla="*/ 983280 h 3257639"/>
                    <a:gd name="connsiteX2" fmla="*/ 109035 w 2940700"/>
                    <a:gd name="connsiteY2" fmla="*/ 1525509 h 3257639"/>
                    <a:gd name="connsiteX3" fmla="*/ 416156 w 2940700"/>
                    <a:gd name="connsiteY3" fmla="*/ 2036573 h 3257639"/>
                    <a:gd name="connsiteX4" fmla="*/ 647280 w 2940700"/>
                    <a:gd name="connsiteY4" fmla="*/ 2659873 h 3257639"/>
                    <a:gd name="connsiteX5" fmla="*/ 1333885 w 2940700"/>
                    <a:gd name="connsiteY5" fmla="*/ 3010277 h 3257639"/>
                    <a:gd name="connsiteX6" fmla="*/ 2022510 w 2940700"/>
                    <a:gd name="connsiteY6" fmla="*/ 3148782 h 3257639"/>
                    <a:gd name="connsiteX7" fmla="*/ 2828053 w 2940700"/>
                    <a:gd name="connsiteY7" fmla="*/ 3214096 h 3257639"/>
                    <a:gd name="connsiteX8" fmla="*/ 2915139 w 2940700"/>
                    <a:gd name="connsiteY8" fmla="*/ 3257639 h 3257639"/>
                    <a:gd name="connsiteX0" fmla="*/ 231302 w 2940700"/>
                    <a:gd name="connsiteY0" fmla="*/ 0 h 3257639"/>
                    <a:gd name="connsiteX1" fmla="*/ 4212 w 2940700"/>
                    <a:gd name="connsiteY1" fmla="*/ 983280 h 3257639"/>
                    <a:gd name="connsiteX2" fmla="*/ 109035 w 2940700"/>
                    <a:gd name="connsiteY2" fmla="*/ 1525509 h 3257639"/>
                    <a:gd name="connsiteX3" fmla="*/ 416156 w 2940700"/>
                    <a:gd name="connsiteY3" fmla="*/ 2036573 h 3257639"/>
                    <a:gd name="connsiteX4" fmla="*/ 584990 w 2940700"/>
                    <a:gd name="connsiteY4" fmla="*/ 2628903 h 3257639"/>
                    <a:gd name="connsiteX5" fmla="*/ 1333885 w 2940700"/>
                    <a:gd name="connsiteY5" fmla="*/ 3010277 h 3257639"/>
                    <a:gd name="connsiteX6" fmla="*/ 2022510 w 2940700"/>
                    <a:gd name="connsiteY6" fmla="*/ 3148782 h 3257639"/>
                    <a:gd name="connsiteX7" fmla="*/ 2828053 w 2940700"/>
                    <a:gd name="connsiteY7" fmla="*/ 3214096 h 3257639"/>
                    <a:gd name="connsiteX8" fmla="*/ 2915139 w 2940700"/>
                    <a:gd name="connsiteY8" fmla="*/ 3257639 h 3257639"/>
                    <a:gd name="connsiteX0" fmla="*/ 229737 w 2939135"/>
                    <a:gd name="connsiteY0" fmla="*/ 0 h 3257639"/>
                    <a:gd name="connsiteX1" fmla="*/ 2647 w 2939135"/>
                    <a:gd name="connsiteY1" fmla="*/ 983280 h 3257639"/>
                    <a:gd name="connsiteX2" fmla="*/ 107470 w 2939135"/>
                    <a:gd name="connsiteY2" fmla="*/ 1525509 h 3257639"/>
                    <a:gd name="connsiteX3" fmla="*/ 134283 w 2939135"/>
                    <a:gd name="connsiteY3" fmla="*/ 1984959 h 3257639"/>
                    <a:gd name="connsiteX4" fmla="*/ 583425 w 2939135"/>
                    <a:gd name="connsiteY4" fmla="*/ 2628903 h 3257639"/>
                    <a:gd name="connsiteX5" fmla="*/ 1332320 w 2939135"/>
                    <a:gd name="connsiteY5" fmla="*/ 3010277 h 3257639"/>
                    <a:gd name="connsiteX6" fmla="*/ 2020945 w 2939135"/>
                    <a:gd name="connsiteY6" fmla="*/ 3148782 h 3257639"/>
                    <a:gd name="connsiteX7" fmla="*/ 2826488 w 2939135"/>
                    <a:gd name="connsiteY7" fmla="*/ 3214096 h 3257639"/>
                    <a:gd name="connsiteX8" fmla="*/ 2913574 w 2939135"/>
                    <a:gd name="connsiteY8" fmla="*/ 3257639 h 3257639"/>
                    <a:gd name="connsiteX0" fmla="*/ 276976 w 2986374"/>
                    <a:gd name="connsiteY0" fmla="*/ 0 h 3257639"/>
                    <a:gd name="connsiteX1" fmla="*/ 49886 w 2986374"/>
                    <a:gd name="connsiteY1" fmla="*/ 983280 h 3257639"/>
                    <a:gd name="connsiteX2" fmla="*/ 9365 w 2986374"/>
                    <a:gd name="connsiteY2" fmla="*/ 1473895 h 3257639"/>
                    <a:gd name="connsiteX3" fmla="*/ 181522 w 2986374"/>
                    <a:gd name="connsiteY3" fmla="*/ 1984959 h 3257639"/>
                    <a:gd name="connsiteX4" fmla="*/ 630664 w 2986374"/>
                    <a:gd name="connsiteY4" fmla="*/ 2628903 h 3257639"/>
                    <a:gd name="connsiteX5" fmla="*/ 1379559 w 2986374"/>
                    <a:gd name="connsiteY5" fmla="*/ 3010277 h 3257639"/>
                    <a:gd name="connsiteX6" fmla="*/ 2068184 w 2986374"/>
                    <a:gd name="connsiteY6" fmla="*/ 3148782 h 3257639"/>
                    <a:gd name="connsiteX7" fmla="*/ 2873727 w 2986374"/>
                    <a:gd name="connsiteY7" fmla="*/ 3214096 h 3257639"/>
                    <a:gd name="connsiteX8" fmla="*/ 2960813 w 2986374"/>
                    <a:gd name="connsiteY8" fmla="*/ 3257639 h 3257639"/>
                    <a:gd name="connsiteX0" fmla="*/ 303087 w 3012485"/>
                    <a:gd name="connsiteY0" fmla="*/ 0 h 3257639"/>
                    <a:gd name="connsiteX1" fmla="*/ 24084 w 3012485"/>
                    <a:gd name="connsiteY1" fmla="*/ 952310 h 3257639"/>
                    <a:gd name="connsiteX2" fmla="*/ 35476 w 3012485"/>
                    <a:gd name="connsiteY2" fmla="*/ 1473895 h 3257639"/>
                    <a:gd name="connsiteX3" fmla="*/ 207633 w 3012485"/>
                    <a:gd name="connsiteY3" fmla="*/ 1984959 h 3257639"/>
                    <a:gd name="connsiteX4" fmla="*/ 656775 w 3012485"/>
                    <a:gd name="connsiteY4" fmla="*/ 2628903 h 3257639"/>
                    <a:gd name="connsiteX5" fmla="*/ 1405670 w 3012485"/>
                    <a:gd name="connsiteY5" fmla="*/ 3010277 h 3257639"/>
                    <a:gd name="connsiteX6" fmla="*/ 2094295 w 3012485"/>
                    <a:gd name="connsiteY6" fmla="*/ 3148782 h 3257639"/>
                    <a:gd name="connsiteX7" fmla="*/ 2899838 w 3012485"/>
                    <a:gd name="connsiteY7" fmla="*/ 3214096 h 3257639"/>
                    <a:gd name="connsiteX8" fmla="*/ 2986924 w 3012485"/>
                    <a:gd name="connsiteY8" fmla="*/ 3257639 h 325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2485" h="3257639">
                      <a:moveTo>
                        <a:pt x="303087" y="0"/>
                      </a:moveTo>
                      <a:cubicBezTo>
                        <a:pt x="219630" y="328385"/>
                        <a:pt x="68686" y="706661"/>
                        <a:pt x="24084" y="952310"/>
                      </a:cubicBezTo>
                      <a:cubicBezTo>
                        <a:pt x="-20518" y="1197959"/>
                        <a:pt x="4884" y="1301787"/>
                        <a:pt x="35476" y="1473895"/>
                      </a:cubicBezTo>
                      <a:cubicBezTo>
                        <a:pt x="66068" y="1646003"/>
                        <a:pt x="104083" y="1792458"/>
                        <a:pt x="207633" y="1984959"/>
                      </a:cubicBezTo>
                      <a:cubicBezTo>
                        <a:pt x="311183" y="2177460"/>
                        <a:pt x="457102" y="2458017"/>
                        <a:pt x="656775" y="2628903"/>
                      </a:cubicBezTo>
                      <a:cubicBezTo>
                        <a:pt x="856448" y="2799789"/>
                        <a:pt x="1166083" y="2923631"/>
                        <a:pt x="1405670" y="3010277"/>
                      </a:cubicBezTo>
                      <a:cubicBezTo>
                        <a:pt x="1645257" y="3096923"/>
                        <a:pt x="1845267" y="3114812"/>
                        <a:pt x="2094295" y="3148782"/>
                      </a:cubicBezTo>
                      <a:cubicBezTo>
                        <a:pt x="2343323" y="3182752"/>
                        <a:pt x="2899838" y="3214096"/>
                        <a:pt x="2899838" y="3214096"/>
                      </a:cubicBezTo>
                      <a:cubicBezTo>
                        <a:pt x="3048609" y="3232239"/>
                        <a:pt x="3017766" y="3244939"/>
                        <a:pt x="2986924" y="3257639"/>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Forma libre 38"/>
                <p:cNvSpPr/>
                <p:nvPr/>
              </p:nvSpPr>
              <p:spPr>
                <a:xfrm>
                  <a:off x="4468316" y="3349481"/>
                  <a:ext cx="6005958" cy="1551863"/>
                </a:xfrm>
                <a:custGeom>
                  <a:avLst/>
                  <a:gdLst>
                    <a:gd name="connsiteX0" fmla="*/ 0 w 5467692"/>
                    <a:gd name="connsiteY0" fmla="*/ 1460907 h 1460907"/>
                    <a:gd name="connsiteX1" fmla="*/ 283028 w 5467692"/>
                    <a:gd name="connsiteY1" fmla="*/ 938392 h 1460907"/>
                    <a:gd name="connsiteX2" fmla="*/ 740228 w 5467692"/>
                    <a:gd name="connsiteY2" fmla="*/ 590050 h 1460907"/>
                    <a:gd name="connsiteX3" fmla="*/ 1828800 w 5467692"/>
                    <a:gd name="connsiteY3" fmla="*/ 307021 h 1460907"/>
                    <a:gd name="connsiteX4" fmla="*/ 3592285 w 5467692"/>
                    <a:gd name="connsiteY4" fmla="*/ 89307 h 1460907"/>
                    <a:gd name="connsiteX5" fmla="*/ 5203371 w 5467692"/>
                    <a:gd name="connsiteY5" fmla="*/ 2221 h 1460907"/>
                    <a:gd name="connsiteX6" fmla="*/ 5464628 w 5467692"/>
                    <a:gd name="connsiteY6" fmla="*/ 23992 h 1460907"/>
                    <a:gd name="connsiteX7" fmla="*/ 5464628 w 5467692"/>
                    <a:gd name="connsiteY7" fmla="*/ 23992 h 1460907"/>
                    <a:gd name="connsiteX0" fmla="*/ 0 w 6006801"/>
                    <a:gd name="connsiteY0" fmla="*/ 1550761 h 1550761"/>
                    <a:gd name="connsiteX1" fmla="*/ 822137 w 6006801"/>
                    <a:gd name="connsiteY1" fmla="*/ 938392 h 1550761"/>
                    <a:gd name="connsiteX2" fmla="*/ 1279337 w 6006801"/>
                    <a:gd name="connsiteY2" fmla="*/ 590050 h 1550761"/>
                    <a:gd name="connsiteX3" fmla="*/ 2367909 w 6006801"/>
                    <a:gd name="connsiteY3" fmla="*/ 307021 h 1550761"/>
                    <a:gd name="connsiteX4" fmla="*/ 4131394 w 6006801"/>
                    <a:gd name="connsiteY4" fmla="*/ 89307 h 1550761"/>
                    <a:gd name="connsiteX5" fmla="*/ 5742480 w 6006801"/>
                    <a:gd name="connsiteY5" fmla="*/ 2221 h 1550761"/>
                    <a:gd name="connsiteX6" fmla="*/ 6003737 w 6006801"/>
                    <a:gd name="connsiteY6" fmla="*/ 23992 h 1550761"/>
                    <a:gd name="connsiteX7" fmla="*/ 6003737 w 6006801"/>
                    <a:gd name="connsiteY7" fmla="*/ 23992 h 1550761"/>
                    <a:gd name="connsiteX0" fmla="*/ 0 w 6006801"/>
                    <a:gd name="connsiteY0" fmla="*/ 1550761 h 1550761"/>
                    <a:gd name="connsiteX1" fmla="*/ 502667 w 6006801"/>
                    <a:gd name="connsiteY1" fmla="*/ 858525 h 1550761"/>
                    <a:gd name="connsiteX2" fmla="*/ 1279337 w 6006801"/>
                    <a:gd name="connsiteY2" fmla="*/ 590050 h 1550761"/>
                    <a:gd name="connsiteX3" fmla="*/ 2367909 w 6006801"/>
                    <a:gd name="connsiteY3" fmla="*/ 307021 h 1550761"/>
                    <a:gd name="connsiteX4" fmla="*/ 4131394 w 6006801"/>
                    <a:gd name="connsiteY4" fmla="*/ 89307 h 1550761"/>
                    <a:gd name="connsiteX5" fmla="*/ 5742480 w 6006801"/>
                    <a:gd name="connsiteY5" fmla="*/ 2221 h 1550761"/>
                    <a:gd name="connsiteX6" fmla="*/ 6003737 w 6006801"/>
                    <a:gd name="connsiteY6" fmla="*/ 23992 h 1550761"/>
                    <a:gd name="connsiteX7" fmla="*/ 6003737 w 6006801"/>
                    <a:gd name="connsiteY7" fmla="*/ 23992 h 1550761"/>
                    <a:gd name="connsiteX0" fmla="*/ 0 w 6006801"/>
                    <a:gd name="connsiteY0" fmla="*/ 1550761 h 1550761"/>
                    <a:gd name="connsiteX1" fmla="*/ 502667 w 6006801"/>
                    <a:gd name="connsiteY1" fmla="*/ 858525 h 1550761"/>
                    <a:gd name="connsiteX2" fmla="*/ 1169518 w 6006801"/>
                    <a:gd name="connsiteY2" fmla="*/ 530149 h 1550761"/>
                    <a:gd name="connsiteX3" fmla="*/ 2367909 w 6006801"/>
                    <a:gd name="connsiteY3" fmla="*/ 307021 h 1550761"/>
                    <a:gd name="connsiteX4" fmla="*/ 4131394 w 6006801"/>
                    <a:gd name="connsiteY4" fmla="*/ 89307 h 1550761"/>
                    <a:gd name="connsiteX5" fmla="*/ 5742480 w 6006801"/>
                    <a:gd name="connsiteY5" fmla="*/ 2221 h 1550761"/>
                    <a:gd name="connsiteX6" fmla="*/ 6003737 w 6006801"/>
                    <a:gd name="connsiteY6" fmla="*/ 23992 h 1550761"/>
                    <a:gd name="connsiteX7" fmla="*/ 6003737 w 6006801"/>
                    <a:gd name="connsiteY7" fmla="*/ 23992 h 1550761"/>
                    <a:gd name="connsiteX0" fmla="*/ 0 w 6005958"/>
                    <a:gd name="connsiteY0" fmla="*/ 1553662 h 1553662"/>
                    <a:gd name="connsiteX1" fmla="*/ 502667 w 6005958"/>
                    <a:gd name="connsiteY1" fmla="*/ 861426 h 1553662"/>
                    <a:gd name="connsiteX2" fmla="*/ 1169518 w 6005958"/>
                    <a:gd name="connsiteY2" fmla="*/ 533050 h 1553662"/>
                    <a:gd name="connsiteX3" fmla="*/ 2367909 w 6005958"/>
                    <a:gd name="connsiteY3" fmla="*/ 309922 h 1553662"/>
                    <a:gd name="connsiteX4" fmla="*/ 4171329 w 6005958"/>
                    <a:gd name="connsiteY4" fmla="*/ 142122 h 1553662"/>
                    <a:gd name="connsiteX5" fmla="*/ 5742480 w 6005958"/>
                    <a:gd name="connsiteY5" fmla="*/ 5122 h 1553662"/>
                    <a:gd name="connsiteX6" fmla="*/ 6003737 w 6005958"/>
                    <a:gd name="connsiteY6" fmla="*/ 26893 h 1553662"/>
                    <a:gd name="connsiteX7" fmla="*/ 6003737 w 6005958"/>
                    <a:gd name="connsiteY7" fmla="*/ 26893 h 1553662"/>
                    <a:gd name="connsiteX0" fmla="*/ 0 w 6005958"/>
                    <a:gd name="connsiteY0" fmla="*/ 1551863 h 1551863"/>
                    <a:gd name="connsiteX1" fmla="*/ 502667 w 6005958"/>
                    <a:gd name="connsiteY1" fmla="*/ 859627 h 1551863"/>
                    <a:gd name="connsiteX2" fmla="*/ 1169518 w 6005958"/>
                    <a:gd name="connsiteY2" fmla="*/ 531251 h 1551863"/>
                    <a:gd name="connsiteX3" fmla="*/ 2367909 w 6005958"/>
                    <a:gd name="connsiteY3" fmla="*/ 308123 h 1551863"/>
                    <a:gd name="connsiteX4" fmla="*/ 4171329 w 6005958"/>
                    <a:gd name="connsiteY4" fmla="*/ 110376 h 1551863"/>
                    <a:gd name="connsiteX5" fmla="*/ 5742480 w 6005958"/>
                    <a:gd name="connsiteY5" fmla="*/ 3323 h 1551863"/>
                    <a:gd name="connsiteX6" fmla="*/ 6003737 w 6005958"/>
                    <a:gd name="connsiteY6" fmla="*/ 25094 h 1551863"/>
                    <a:gd name="connsiteX7" fmla="*/ 6003737 w 6005958"/>
                    <a:gd name="connsiteY7" fmla="*/ 25094 h 155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5958" h="1551863">
                      <a:moveTo>
                        <a:pt x="0" y="1551863"/>
                      </a:moveTo>
                      <a:cubicBezTo>
                        <a:pt x="79828" y="1363177"/>
                        <a:pt x="307747" y="1029729"/>
                        <a:pt x="502667" y="859627"/>
                      </a:cubicBezTo>
                      <a:cubicBezTo>
                        <a:pt x="697587" y="689525"/>
                        <a:pt x="858644" y="623168"/>
                        <a:pt x="1169518" y="531251"/>
                      </a:cubicBezTo>
                      <a:cubicBezTo>
                        <a:pt x="1480392" y="439334"/>
                        <a:pt x="1867607" y="378269"/>
                        <a:pt x="2367909" y="308123"/>
                      </a:cubicBezTo>
                      <a:cubicBezTo>
                        <a:pt x="2868211" y="237977"/>
                        <a:pt x="3608901" y="161176"/>
                        <a:pt x="4171329" y="110376"/>
                      </a:cubicBezTo>
                      <a:lnTo>
                        <a:pt x="5742480" y="3323"/>
                      </a:lnTo>
                      <a:cubicBezTo>
                        <a:pt x="6047881" y="-10891"/>
                        <a:pt x="6003737" y="25094"/>
                        <a:pt x="6003737" y="25094"/>
                      </a:cubicBezTo>
                      <a:lnTo>
                        <a:pt x="6003737" y="25094"/>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Forma libre 29"/>
              <p:cNvSpPr/>
              <p:nvPr/>
            </p:nvSpPr>
            <p:spPr>
              <a:xfrm>
                <a:off x="1734672" y="3039782"/>
                <a:ext cx="6593076" cy="1530553"/>
              </a:xfrm>
              <a:custGeom>
                <a:avLst/>
                <a:gdLst>
                  <a:gd name="connsiteX0" fmla="*/ 9894627 w 9894627"/>
                  <a:gd name="connsiteY0" fmla="*/ 0 h 2864557"/>
                  <a:gd name="connsiteX1" fmla="*/ 9444251 w 9894627"/>
                  <a:gd name="connsiteY1" fmla="*/ 736979 h 2864557"/>
                  <a:gd name="connsiteX2" fmla="*/ 9089409 w 9894627"/>
                  <a:gd name="connsiteY2" fmla="*/ 1282889 h 2864557"/>
                  <a:gd name="connsiteX3" fmla="*/ 8693624 w 9894627"/>
                  <a:gd name="connsiteY3" fmla="*/ 1746913 h 2864557"/>
                  <a:gd name="connsiteX4" fmla="*/ 8366078 w 9894627"/>
                  <a:gd name="connsiteY4" fmla="*/ 1978925 h 2864557"/>
                  <a:gd name="connsiteX5" fmla="*/ 7710985 w 9894627"/>
                  <a:gd name="connsiteY5" fmla="*/ 2306471 h 2864557"/>
                  <a:gd name="connsiteX6" fmla="*/ 6237027 w 9894627"/>
                  <a:gd name="connsiteY6" fmla="*/ 2825086 h 2864557"/>
                  <a:gd name="connsiteX7" fmla="*/ 4940490 w 9894627"/>
                  <a:gd name="connsiteY7" fmla="*/ 2811439 h 2864557"/>
                  <a:gd name="connsiteX8" fmla="*/ 3753134 w 9894627"/>
                  <a:gd name="connsiteY8" fmla="*/ 2674961 h 2864557"/>
                  <a:gd name="connsiteX9" fmla="*/ 3029803 w 9894627"/>
                  <a:gd name="connsiteY9" fmla="*/ 2306471 h 2864557"/>
                  <a:gd name="connsiteX10" fmla="*/ 1119116 w 9894627"/>
                  <a:gd name="connsiteY10" fmla="*/ 600501 h 2864557"/>
                  <a:gd name="connsiteX11" fmla="*/ 491319 w 9894627"/>
                  <a:gd name="connsiteY11" fmla="*/ 259307 h 2864557"/>
                  <a:gd name="connsiteX12" fmla="*/ 0 w 9894627"/>
                  <a:gd name="connsiteY12" fmla="*/ 218364 h 2864557"/>
                  <a:gd name="connsiteX13" fmla="*/ 0 w 9894627"/>
                  <a:gd name="connsiteY13" fmla="*/ 218364 h 2864557"/>
                  <a:gd name="connsiteX0" fmla="*/ 10190840 w 10190840"/>
                  <a:gd name="connsiteY0" fmla="*/ 0 h 2833884"/>
                  <a:gd name="connsiteX1" fmla="*/ 9444251 w 10190840"/>
                  <a:gd name="connsiteY1" fmla="*/ 706306 h 2833884"/>
                  <a:gd name="connsiteX2" fmla="*/ 9089409 w 10190840"/>
                  <a:gd name="connsiteY2" fmla="*/ 1252216 h 2833884"/>
                  <a:gd name="connsiteX3" fmla="*/ 8693624 w 10190840"/>
                  <a:gd name="connsiteY3" fmla="*/ 1716240 h 2833884"/>
                  <a:gd name="connsiteX4" fmla="*/ 8366078 w 10190840"/>
                  <a:gd name="connsiteY4" fmla="*/ 1948252 h 2833884"/>
                  <a:gd name="connsiteX5" fmla="*/ 7710985 w 10190840"/>
                  <a:gd name="connsiteY5" fmla="*/ 2275798 h 2833884"/>
                  <a:gd name="connsiteX6" fmla="*/ 6237027 w 10190840"/>
                  <a:gd name="connsiteY6" fmla="*/ 2794413 h 2833884"/>
                  <a:gd name="connsiteX7" fmla="*/ 4940490 w 10190840"/>
                  <a:gd name="connsiteY7" fmla="*/ 2780766 h 2833884"/>
                  <a:gd name="connsiteX8" fmla="*/ 3753134 w 10190840"/>
                  <a:gd name="connsiteY8" fmla="*/ 2644288 h 2833884"/>
                  <a:gd name="connsiteX9" fmla="*/ 3029803 w 10190840"/>
                  <a:gd name="connsiteY9" fmla="*/ 2275798 h 2833884"/>
                  <a:gd name="connsiteX10" fmla="*/ 1119116 w 10190840"/>
                  <a:gd name="connsiteY10" fmla="*/ 569828 h 2833884"/>
                  <a:gd name="connsiteX11" fmla="*/ 491319 w 10190840"/>
                  <a:gd name="connsiteY11" fmla="*/ 228634 h 2833884"/>
                  <a:gd name="connsiteX12" fmla="*/ 0 w 10190840"/>
                  <a:gd name="connsiteY12" fmla="*/ 187691 h 2833884"/>
                  <a:gd name="connsiteX13" fmla="*/ 0 w 10190840"/>
                  <a:gd name="connsiteY13" fmla="*/ 187691 h 2833884"/>
                  <a:gd name="connsiteX0" fmla="*/ 10190840 w 10190840"/>
                  <a:gd name="connsiteY0" fmla="*/ 0 h 2833884"/>
                  <a:gd name="connsiteX1" fmla="*/ 9523242 w 10190840"/>
                  <a:gd name="connsiteY1" fmla="*/ 798324 h 2833884"/>
                  <a:gd name="connsiteX2" fmla="*/ 9089409 w 10190840"/>
                  <a:gd name="connsiteY2" fmla="*/ 1252216 h 2833884"/>
                  <a:gd name="connsiteX3" fmla="*/ 8693624 w 10190840"/>
                  <a:gd name="connsiteY3" fmla="*/ 1716240 h 2833884"/>
                  <a:gd name="connsiteX4" fmla="*/ 8366078 w 10190840"/>
                  <a:gd name="connsiteY4" fmla="*/ 1948252 h 2833884"/>
                  <a:gd name="connsiteX5" fmla="*/ 7710985 w 10190840"/>
                  <a:gd name="connsiteY5" fmla="*/ 2275798 h 2833884"/>
                  <a:gd name="connsiteX6" fmla="*/ 6237027 w 10190840"/>
                  <a:gd name="connsiteY6" fmla="*/ 2794413 h 2833884"/>
                  <a:gd name="connsiteX7" fmla="*/ 4940490 w 10190840"/>
                  <a:gd name="connsiteY7" fmla="*/ 2780766 h 2833884"/>
                  <a:gd name="connsiteX8" fmla="*/ 3753134 w 10190840"/>
                  <a:gd name="connsiteY8" fmla="*/ 2644288 h 2833884"/>
                  <a:gd name="connsiteX9" fmla="*/ 3029803 w 10190840"/>
                  <a:gd name="connsiteY9" fmla="*/ 2275798 h 2833884"/>
                  <a:gd name="connsiteX10" fmla="*/ 1119116 w 10190840"/>
                  <a:gd name="connsiteY10" fmla="*/ 569828 h 2833884"/>
                  <a:gd name="connsiteX11" fmla="*/ 491319 w 10190840"/>
                  <a:gd name="connsiteY11" fmla="*/ 228634 h 2833884"/>
                  <a:gd name="connsiteX12" fmla="*/ 0 w 10190840"/>
                  <a:gd name="connsiteY12" fmla="*/ 187691 h 2833884"/>
                  <a:gd name="connsiteX13" fmla="*/ 0 w 10190840"/>
                  <a:gd name="connsiteY13" fmla="*/ 187691 h 2833884"/>
                  <a:gd name="connsiteX0" fmla="*/ 10190840 w 10190840"/>
                  <a:gd name="connsiteY0" fmla="*/ 0 h 2833884"/>
                  <a:gd name="connsiteX1" fmla="*/ 9523242 w 10190840"/>
                  <a:gd name="connsiteY1" fmla="*/ 798324 h 2833884"/>
                  <a:gd name="connsiteX2" fmla="*/ 9089409 w 10190840"/>
                  <a:gd name="connsiteY2" fmla="*/ 1252216 h 2833884"/>
                  <a:gd name="connsiteX3" fmla="*/ 8693624 w 10190840"/>
                  <a:gd name="connsiteY3" fmla="*/ 1716240 h 2833884"/>
                  <a:gd name="connsiteX4" fmla="*/ 8366078 w 10190840"/>
                  <a:gd name="connsiteY4" fmla="*/ 1948252 h 2833884"/>
                  <a:gd name="connsiteX5" fmla="*/ 7710985 w 10190840"/>
                  <a:gd name="connsiteY5" fmla="*/ 2275798 h 2833884"/>
                  <a:gd name="connsiteX6" fmla="*/ 6237027 w 10190840"/>
                  <a:gd name="connsiteY6" fmla="*/ 2794413 h 2833884"/>
                  <a:gd name="connsiteX7" fmla="*/ 4940490 w 10190840"/>
                  <a:gd name="connsiteY7" fmla="*/ 2780766 h 2833884"/>
                  <a:gd name="connsiteX8" fmla="*/ 3753134 w 10190840"/>
                  <a:gd name="connsiteY8" fmla="*/ 2644288 h 2833884"/>
                  <a:gd name="connsiteX9" fmla="*/ 3029803 w 10190840"/>
                  <a:gd name="connsiteY9" fmla="*/ 2275798 h 2833884"/>
                  <a:gd name="connsiteX10" fmla="*/ 1119116 w 10190840"/>
                  <a:gd name="connsiteY10" fmla="*/ 569828 h 2833884"/>
                  <a:gd name="connsiteX11" fmla="*/ 491319 w 10190840"/>
                  <a:gd name="connsiteY11" fmla="*/ 228634 h 2833884"/>
                  <a:gd name="connsiteX12" fmla="*/ 0 w 10190840"/>
                  <a:gd name="connsiteY12" fmla="*/ 187691 h 2833884"/>
                  <a:gd name="connsiteX13" fmla="*/ 0 w 10190840"/>
                  <a:gd name="connsiteY13" fmla="*/ 187691 h 2833884"/>
                  <a:gd name="connsiteX0" fmla="*/ 10190840 w 10190840"/>
                  <a:gd name="connsiteY0" fmla="*/ 0 h 2833884"/>
                  <a:gd name="connsiteX1" fmla="*/ 9523242 w 10190840"/>
                  <a:gd name="connsiteY1" fmla="*/ 798324 h 2833884"/>
                  <a:gd name="connsiteX2" fmla="*/ 9036749 w 10190840"/>
                  <a:gd name="connsiteY2" fmla="*/ 1436252 h 2833884"/>
                  <a:gd name="connsiteX3" fmla="*/ 8693624 w 10190840"/>
                  <a:gd name="connsiteY3" fmla="*/ 1716240 h 2833884"/>
                  <a:gd name="connsiteX4" fmla="*/ 8366078 w 10190840"/>
                  <a:gd name="connsiteY4" fmla="*/ 1948252 h 2833884"/>
                  <a:gd name="connsiteX5" fmla="*/ 7710985 w 10190840"/>
                  <a:gd name="connsiteY5" fmla="*/ 2275798 h 2833884"/>
                  <a:gd name="connsiteX6" fmla="*/ 6237027 w 10190840"/>
                  <a:gd name="connsiteY6" fmla="*/ 2794413 h 2833884"/>
                  <a:gd name="connsiteX7" fmla="*/ 4940490 w 10190840"/>
                  <a:gd name="connsiteY7" fmla="*/ 2780766 h 2833884"/>
                  <a:gd name="connsiteX8" fmla="*/ 3753134 w 10190840"/>
                  <a:gd name="connsiteY8" fmla="*/ 2644288 h 2833884"/>
                  <a:gd name="connsiteX9" fmla="*/ 3029803 w 10190840"/>
                  <a:gd name="connsiteY9" fmla="*/ 2275798 h 2833884"/>
                  <a:gd name="connsiteX10" fmla="*/ 1119116 w 10190840"/>
                  <a:gd name="connsiteY10" fmla="*/ 569828 h 2833884"/>
                  <a:gd name="connsiteX11" fmla="*/ 491319 w 10190840"/>
                  <a:gd name="connsiteY11" fmla="*/ 228634 h 2833884"/>
                  <a:gd name="connsiteX12" fmla="*/ 0 w 10190840"/>
                  <a:gd name="connsiteY12" fmla="*/ 187691 h 2833884"/>
                  <a:gd name="connsiteX13" fmla="*/ 0 w 10190840"/>
                  <a:gd name="connsiteY13" fmla="*/ 187691 h 2833884"/>
                  <a:gd name="connsiteX0" fmla="*/ 10190840 w 10190840"/>
                  <a:gd name="connsiteY0" fmla="*/ 0 h 2833884"/>
                  <a:gd name="connsiteX1" fmla="*/ 9523242 w 10190840"/>
                  <a:gd name="connsiteY1" fmla="*/ 798324 h 2833884"/>
                  <a:gd name="connsiteX2" fmla="*/ 9036749 w 10190840"/>
                  <a:gd name="connsiteY2" fmla="*/ 1436252 h 2833884"/>
                  <a:gd name="connsiteX3" fmla="*/ 8693624 w 10190840"/>
                  <a:gd name="connsiteY3" fmla="*/ 1762250 h 2833884"/>
                  <a:gd name="connsiteX4" fmla="*/ 8366078 w 10190840"/>
                  <a:gd name="connsiteY4" fmla="*/ 1948252 h 2833884"/>
                  <a:gd name="connsiteX5" fmla="*/ 7710985 w 10190840"/>
                  <a:gd name="connsiteY5" fmla="*/ 2275798 h 2833884"/>
                  <a:gd name="connsiteX6" fmla="*/ 6237027 w 10190840"/>
                  <a:gd name="connsiteY6" fmla="*/ 2794413 h 2833884"/>
                  <a:gd name="connsiteX7" fmla="*/ 4940490 w 10190840"/>
                  <a:gd name="connsiteY7" fmla="*/ 2780766 h 2833884"/>
                  <a:gd name="connsiteX8" fmla="*/ 3753134 w 10190840"/>
                  <a:gd name="connsiteY8" fmla="*/ 2644288 h 2833884"/>
                  <a:gd name="connsiteX9" fmla="*/ 3029803 w 10190840"/>
                  <a:gd name="connsiteY9" fmla="*/ 2275798 h 2833884"/>
                  <a:gd name="connsiteX10" fmla="*/ 1119116 w 10190840"/>
                  <a:gd name="connsiteY10" fmla="*/ 569828 h 2833884"/>
                  <a:gd name="connsiteX11" fmla="*/ 491319 w 10190840"/>
                  <a:gd name="connsiteY11" fmla="*/ 228634 h 2833884"/>
                  <a:gd name="connsiteX12" fmla="*/ 0 w 10190840"/>
                  <a:gd name="connsiteY12" fmla="*/ 187691 h 2833884"/>
                  <a:gd name="connsiteX13" fmla="*/ 0 w 10190840"/>
                  <a:gd name="connsiteY13" fmla="*/ 187691 h 2833884"/>
                  <a:gd name="connsiteX0" fmla="*/ 10190840 w 10190840"/>
                  <a:gd name="connsiteY0" fmla="*/ 0 h 2833884"/>
                  <a:gd name="connsiteX1" fmla="*/ 9523242 w 10190840"/>
                  <a:gd name="connsiteY1" fmla="*/ 798324 h 2833884"/>
                  <a:gd name="connsiteX2" fmla="*/ 9036749 w 10190840"/>
                  <a:gd name="connsiteY2" fmla="*/ 1436252 h 2833884"/>
                  <a:gd name="connsiteX3" fmla="*/ 8693624 w 10190840"/>
                  <a:gd name="connsiteY3" fmla="*/ 1762250 h 2833884"/>
                  <a:gd name="connsiteX4" fmla="*/ 8313418 w 10190840"/>
                  <a:gd name="connsiteY4" fmla="*/ 2009597 h 2833884"/>
                  <a:gd name="connsiteX5" fmla="*/ 7710985 w 10190840"/>
                  <a:gd name="connsiteY5" fmla="*/ 2275798 h 2833884"/>
                  <a:gd name="connsiteX6" fmla="*/ 6237027 w 10190840"/>
                  <a:gd name="connsiteY6" fmla="*/ 2794413 h 2833884"/>
                  <a:gd name="connsiteX7" fmla="*/ 4940490 w 10190840"/>
                  <a:gd name="connsiteY7" fmla="*/ 2780766 h 2833884"/>
                  <a:gd name="connsiteX8" fmla="*/ 3753134 w 10190840"/>
                  <a:gd name="connsiteY8" fmla="*/ 2644288 h 2833884"/>
                  <a:gd name="connsiteX9" fmla="*/ 3029803 w 10190840"/>
                  <a:gd name="connsiteY9" fmla="*/ 2275798 h 2833884"/>
                  <a:gd name="connsiteX10" fmla="*/ 1119116 w 10190840"/>
                  <a:gd name="connsiteY10" fmla="*/ 569828 h 2833884"/>
                  <a:gd name="connsiteX11" fmla="*/ 491319 w 10190840"/>
                  <a:gd name="connsiteY11" fmla="*/ 228634 h 2833884"/>
                  <a:gd name="connsiteX12" fmla="*/ 0 w 10190840"/>
                  <a:gd name="connsiteY12" fmla="*/ 187691 h 2833884"/>
                  <a:gd name="connsiteX13" fmla="*/ 0 w 10190840"/>
                  <a:gd name="connsiteY13" fmla="*/ 187691 h 2833884"/>
                  <a:gd name="connsiteX0" fmla="*/ 10190840 w 10190840"/>
                  <a:gd name="connsiteY0" fmla="*/ 0 h 2857723"/>
                  <a:gd name="connsiteX1" fmla="*/ 9523242 w 10190840"/>
                  <a:gd name="connsiteY1" fmla="*/ 798324 h 2857723"/>
                  <a:gd name="connsiteX2" fmla="*/ 9036749 w 10190840"/>
                  <a:gd name="connsiteY2" fmla="*/ 1436252 h 2857723"/>
                  <a:gd name="connsiteX3" fmla="*/ 8693624 w 10190840"/>
                  <a:gd name="connsiteY3" fmla="*/ 1762250 h 2857723"/>
                  <a:gd name="connsiteX4" fmla="*/ 8313418 w 10190840"/>
                  <a:gd name="connsiteY4" fmla="*/ 2009597 h 2857723"/>
                  <a:gd name="connsiteX5" fmla="*/ 7645160 w 10190840"/>
                  <a:gd name="connsiteY5" fmla="*/ 1953736 h 2857723"/>
                  <a:gd name="connsiteX6" fmla="*/ 6237027 w 10190840"/>
                  <a:gd name="connsiteY6" fmla="*/ 2794413 h 2857723"/>
                  <a:gd name="connsiteX7" fmla="*/ 4940490 w 10190840"/>
                  <a:gd name="connsiteY7" fmla="*/ 2780766 h 2857723"/>
                  <a:gd name="connsiteX8" fmla="*/ 3753134 w 10190840"/>
                  <a:gd name="connsiteY8" fmla="*/ 2644288 h 2857723"/>
                  <a:gd name="connsiteX9" fmla="*/ 3029803 w 10190840"/>
                  <a:gd name="connsiteY9" fmla="*/ 2275798 h 2857723"/>
                  <a:gd name="connsiteX10" fmla="*/ 1119116 w 10190840"/>
                  <a:gd name="connsiteY10" fmla="*/ 569828 h 2857723"/>
                  <a:gd name="connsiteX11" fmla="*/ 491319 w 10190840"/>
                  <a:gd name="connsiteY11" fmla="*/ 228634 h 2857723"/>
                  <a:gd name="connsiteX12" fmla="*/ 0 w 10190840"/>
                  <a:gd name="connsiteY12" fmla="*/ 187691 h 2857723"/>
                  <a:gd name="connsiteX13" fmla="*/ 0 w 10190840"/>
                  <a:gd name="connsiteY13" fmla="*/ 187691 h 2857723"/>
                  <a:gd name="connsiteX0" fmla="*/ 10190840 w 10190840"/>
                  <a:gd name="connsiteY0" fmla="*/ 0 h 2857723"/>
                  <a:gd name="connsiteX1" fmla="*/ 9523242 w 10190840"/>
                  <a:gd name="connsiteY1" fmla="*/ 798324 h 2857723"/>
                  <a:gd name="connsiteX2" fmla="*/ 9036749 w 10190840"/>
                  <a:gd name="connsiteY2" fmla="*/ 1436252 h 2857723"/>
                  <a:gd name="connsiteX3" fmla="*/ 8693624 w 10190840"/>
                  <a:gd name="connsiteY3" fmla="*/ 1762250 h 2857723"/>
                  <a:gd name="connsiteX4" fmla="*/ 8306836 w 10190840"/>
                  <a:gd name="connsiteY4" fmla="*/ 1863902 h 2857723"/>
                  <a:gd name="connsiteX5" fmla="*/ 7645160 w 10190840"/>
                  <a:gd name="connsiteY5" fmla="*/ 1953736 h 2857723"/>
                  <a:gd name="connsiteX6" fmla="*/ 6237027 w 10190840"/>
                  <a:gd name="connsiteY6" fmla="*/ 2794413 h 2857723"/>
                  <a:gd name="connsiteX7" fmla="*/ 4940490 w 10190840"/>
                  <a:gd name="connsiteY7" fmla="*/ 2780766 h 2857723"/>
                  <a:gd name="connsiteX8" fmla="*/ 3753134 w 10190840"/>
                  <a:gd name="connsiteY8" fmla="*/ 2644288 h 2857723"/>
                  <a:gd name="connsiteX9" fmla="*/ 3029803 w 10190840"/>
                  <a:gd name="connsiteY9" fmla="*/ 2275798 h 2857723"/>
                  <a:gd name="connsiteX10" fmla="*/ 1119116 w 10190840"/>
                  <a:gd name="connsiteY10" fmla="*/ 569828 h 2857723"/>
                  <a:gd name="connsiteX11" fmla="*/ 491319 w 10190840"/>
                  <a:gd name="connsiteY11" fmla="*/ 228634 h 2857723"/>
                  <a:gd name="connsiteX12" fmla="*/ 0 w 10190840"/>
                  <a:gd name="connsiteY12" fmla="*/ 187691 h 2857723"/>
                  <a:gd name="connsiteX13" fmla="*/ 0 w 10190840"/>
                  <a:gd name="connsiteY13" fmla="*/ 187691 h 2857723"/>
                  <a:gd name="connsiteX0" fmla="*/ 10190840 w 10190840"/>
                  <a:gd name="connsiteY0" fmla="*/ 0 h 2857723"/>
                  <a:gd name="connsiteX1" fmla="*/ 9523242 w 10190840"/>
                  <a:gd name="connsiteY1" fmla="*/ 798324 h 2857723"/>
                  <a:gd name="connsiteX2" fmla="*/ 9036749 w 10190840"/>
                  <a:gd name="connsiteY2" fmla="*/ 1436252 h 2857723"/>
                  <a:gd name="connsiteX3" fmla="*/ 8693624 w 10190840"/>
                  <a:gd name="connsiteY3" fmla="*/ 1670232 h 2857723"/>
                  <a:gd name="connsiteX4" fmla="*/ 8306836 w 10190840"/>
                  <a:gd name="connsiteY4" fmla="*/ 1863902 h 2857723"/>
                  <a:gd name="connsiteX5" fmla="*/ 7645160 w 10190840"/>
                  <a:gd name="connsiteY5" fmla="*/ 1953736 h 2857723"/>
                  <a:gd name="connsiteX6" fmla="*/ 6237027 w 10190840"/>
                  <a:gd name="connsiteY6" fmla="*/ 2794413 h 2857723"/>
                  <a:gd name="connsiteX7" fmla="*/ 4940490 w 10190840"/>
                  <a:gd name="connsiteY7" fmla="*/ 2780766 h 2857723"/>
                  <a:gd name="connsiteX8" fmla="*/ 3753134 w 10190840"/>
                  <a:gd name="connsiteY8" fmla="*/ 2644288 h 2857723"/>
                  <a:gd name="connsiteX9" fmla="*/ 3029803 w 10190840"/>
                  <a:gd name="connsiteY9" fmla="*/ 2275798 h 2857723"/>
                  <a:gd name="connsiteX10" fmla="*/ 1119116 w 10190840"/>
                  <a:gd name="connsiteY10" fmla="*/ 569828 h 2857723"/>
                  <a:gd name="connsiteX11" fmla="*/ 491319 w 10190840"/>
                  <a:gd name="connsiteY11" fmla="*/ 228634 h 2857723"/>
                  <a:gd name="connsiteX12" fmla="*/ 0 w 10190840"/>
                  <a:gd name="connsiteY12" fmla="*/ 187691 h 2857723"/>
                  <a:gd name="connsiteX13" fmla="*/ 0 w 10190840"/>
                  <a:gd name="connsiteY13" fmla="*/ 187691 h 2857723"/>
                  <a:gd name="connsiteX0" fmla="*/ 10190840 w 10190840"/>
                  <a:gd name="connsiteY0" fmla="*/ 0 h 2857723"/>
                  <a:gd name="connsiteX1" fmla="*/ 9523242 w 10190840"/>
                  <a:gd name="connsiteY1" fmla="*/ 798324 h 2857723"/>
                  <a:gd name="connsiteX2" fmla="*/ 9036749 w 10190840"/>
                  <a:gd name="connsiteY2" fmla="*/ 1436252 h 2857723"/>
                  <a:gd name="connsiteX3" fmla="*/ 8693624 w 10190840"/>
                  <a:gd name="connsiteY3" fmla="*/ 1670232 h 2857723"/>
                  <a:gd name="connsiteX4" fmla="*/ 8300253 w 10190840"/>
                  <a:gd name="connsiteY4" fmla="*/ 1771885 h 2857723"/>
                  <a:gd name="connsiteX5" fmla="*/ 7645160 w 10190840"/>
                  <a:gd name="connsiteY5" fmla="*/ 1953736 h 2857723"/>
                  <a:gd name="connsiteX6" fmla="*/ 6237027 w 10190840"/>
                  <a:gd name="connsiteY6" fmla="*/ 2794413 h 2857723"/>
                  <a:gd name="connsiteX7" fmla="*/ 4940490 w 10190840"/>
                  <a:gd name="connsiteY7" fmla="*/ 2780766 h 2857723"/>
                  <a:gd name="connsiteX8" fmla="*/ 3753134 w 10190840"/>
                  <a:gd name="connsiteY8" fmla="*/ 2644288 h 2857723"/>
                  <a:gd name="connsiteX9" fmla="*/ 3029803 w 10190840"/>
                  <a:gd name="connsiteY9" fmla="*/ 2275798 h 2857723"/>
                  <a:gd name="connsiteX10" fmla="*/ 1119116 w 10190840"/>
                  <a:gd name="connsiteY10" fmla="*/ 569828 h 2857723"/>
                  <a:gd name="connsiteX11" fmla="*/ 491319 w 10190840"/>
                  <a:gd name="connsiteY11" fmla="*/ 228634 h 2857723"/>
                  <a:gd name="connsiteX12" fmla="*/ 0 w 10190840"/>
                  <a:gd name="connsiteY12" fmla="*/ 187691 h 2857723"/>
                  <a:gd name="connsiteX13" fmla="*/ 0 w 10190840"/>
                  <a:gd name="connsiteY13" fmla="*/ 187691 h 2857723"/>
                  <a:gd name="connsiteX0" fmla="*/ 10190840 w 10190840"/>
                  <a:gd name="connsiteY0" fmla="*/ 0 h 2846150"/>
                  <a:gd name="connsiteX1" fmla="*/ 9523242 w 10190840"/>
                  <a:gd name="connsiteY1" fmla="*/ 798324 h 2846150"/>
                  <a:gd name="connsiteX2" fmla="*/ 9036749 w 10190840"/>
                  <a:gd name="connsiteY2" fmla="*/ 1436252 h 2846150"/>
                  <a:gd name="connsiteX3" fmla="*/ 8693624 w 10190840"/>
                  <a:gd name="connsiteY3" fmla="*/ 1670232 h 2846150"/>
                  <a:gd name="connsiteX4" fmla="*/ 8300253 w 10190840"/>
                  <a:gd name="connsiteY4" fmla="*/ 1771885 h 2846150"/>
                  <a:gd name="connsiteX5" fmla="*/ 7645160 w 10190840"/>
                  <a:gd name="connsiteY5" fmla="*/ 1953736 h 2846150"/>
                  <a:gd name="connsiteX6" fmla="*/ 6125124 w 10190840"/>
                  <a:gd name="connsiteY6" fmla="*/ 2779077 h 2846150"/>
                  <a:gd name="connsiteX7" fmla="*/ 4940490 w 10190840"/>
                  <a:gd name="connsiteY7" fmla="*/ 2780766 h 2846150"/>
                  <a:gd name="connsiteX8" fmla="*/ 3753134 w 10190840"/>
                  <a:gd name="connsiteY8" fmla="*/ 2644288 h 2846150"/>
                  <a:gd name="connsiteX9" fmla="*/ 3029803 w 10190840"/>
                  <a:gd name="connsiteY9" fmla="*/ 2275798 h 2846150"/>
                  <a:gd name="connsiteX10" fmla="*/ 1119116 w 10190840"/>
                  <a:gd name="connsiteY10" fmla="*/ 569828 h 2846150"/>
                  <a:gd name="connsiteX11" fmla="*/ 491319 w 10190840"/>
                  <a:gd name="connsiteY11" fmla="*/ 228634 h 2846150"/>
                  <a:gd name="connsiteX12" fmla="*/ 0 w 10190840"/>
                  <a:gd name="connsiteY12" fmla="*/ 187691 h 2846150"/>
                  <a:gd name="connsiteX13" fmla="*/ 0 w 10190840"/>
                  <a:gd name="connsiteY13" fmla="*/ 187691 h 2846150"/>
                  <a:gd name="connsiteX0" fmla="*/ 10190840 w 10190840"/>
                  <a:gd name="connsiteY0" fmla="*/ 0 h 2802881"/>
                  <a:gd name="connsiteX1" fmla="*/ 9523242 w 10190840"/>
                  <a:gd name="connsiteY1" fmla="*/ 798324 h 2802881"/>
                  <a:gd name="connsiteX2" fmla="*/ 9036749 w 10190840"/>
                  <a:gd name="connsiteY2" fmla="*/ 1436252 h 2802881"/>
                  <a:gd name="connsiteX3" fmla="*/ 8693624 w 10190840"/>
                  <a:gd name="connsiteY3" fmla="*/ 1670232 h 2802881"/>
                  <a:gd name="connsiteX4" fmla="*/ 8300253 w 10190840"/>
                  <a:gd name="connsiteY4" fmla="*/ 1771885 h 2802881"/>
                  <a:gd name="connsiteX5" fmla="*/ 7645160 w 10190840"/>
                  <a:gd name="connsiteY5" fmla="*/ 1953736 h 2802881"/>
                  <a:gd name="connsiteX6" fmla="*/ 6125124 w 10190840"/>
                  <a:gd name="connsiteY6" fmla="*/ 2779077 h 2802881"/>
                  <a:gd name="connsiteX7" fmla="*/ 4940490 w 10190840"/>
                  <a:gd name="connsiteY7" fmla="*/ 2780766 h 2802881"/>
                  <a:gd name="connsiteX8" fmla="*/ 3753134 w 10190840"/>
                  <a:gd name="connsiteY8" fmla="*/ 2644288 h 2802881"/>
                  <a:gd name="connsiteX9" fmla="*/ 3029803 w 10190840"/>
                  <a:gd name="connsiteY9" fmla="*/ 2275798 h 2802881"/>
                  <a:gd name="connsiteX10" fmla="*/ 1119116 w 10190840"/>
                  <a:gd name="connsiteY10" fmla="*/ 569828 h 2802881"/>
                  <a:gd name="connsiteX11" fmla="*/ 491319 w 10190840"/>
                  <a:gd name="connsiteY11" fmla="*/ 228634 h 2802881"/>
                  <a:gd name="connsiteX12" fmla="*/ 0 w 10190840"/>
                  <a:gd name="connsiteY12" fmla="*/ 187691 h 2802881"/>
                  <a:gd name="connsiteX13" fmla="*/ 0 w 10190840"/>
                  <a:gd name="connsiteY13" fmla="*/ 187691 h 2802881"/>
                  <a:gd name="connsiteX0" fmla="*/ 10190840 w 10190840"/>
                  <a:gd name="connsiteY0" fmla="*/ 0 h 2827058"/>
                  <a:gd name="connsiteX1" fmla="*/ 9523242 w 10190840"/>
                  <a:gd name="connsiteY1" fmla="*/ 798324 h 2827058"/>
                  <a:gd name="connsiteX2" fmla="*/ 9036749 w 10190840"/>
                  <a:gd name="connsiteY2" fmla="*/ 1436252 h 2827058"/>
                  <a:gd name="connsiteX3" fmla="*/ 8693624 w 10190840"/>
                  <a:gd name="connsiteY3" fmla="*/ 1670232 h 2827058"/>
                  <a:gd name="connsiteX4" fmla="*/ 8300253 w 10190840"/>
                  <a:gd name="connsiteY4" fmla="*/ 1771885 h 2827058"/>
                  <a:gd name="connsiteX5" fmla="*/ 7645160 w 10190840"/>
                  <a:gd name="connsiteY5" fmla="*/ 1953736 h 2827058"/>
                  <a:gd name="connsiteX6" fmla="*/ 6125124 w 10190840"/>
                  <a:gd name="connsiteY6" fmla="*/ 2779077 h 2827058"/>
                  <a:gd name="connsiteX7" fmla="*/ 4696937 w 10190840"/>
                  <a:gd name="connsiteY7" fmla="*/ 2719421 h 2827058"/>
                  <a:gd name="connsiteX8" fmla="*/ 3753134 w 10190840"/>
                  <a:gd name="connsiteY8" fmla="*/ 2644288 h 2827058"/>
                  <a:gd name="connsiteX9" fmla="*/ 3029803 w 10190840"/>
                  <a:gd name="connsiteY9" fmla="*/ 2275798 h 2827058"/>
                  <a:gd name="connsiteX10" fmla="*/ 1119116 w 10190840"/>
                  <a:gd name="connsiteY10" fmla="*/ 569828 h 2827058"/>
                  <a:gd name="connsiteX11" fmla="*/ 491319 w 10190840"/>
                  <a:gd name="connsiteY11" fmla="*/ 228634 h 2827058"/>
                  <a:gd name="connsiteX12" fmla="*/ 0 w 10190840"/>
                  <a:gd name="connsiteY12" fmla="*/ 187691 h 2827058"/>
                  <a:gd name="connsiteX13" fmla="*/ 0 w 10190840"/>
                  <a:gd name="connsiteY13" fmla="*/ 187691 h 2827058"/>
                  <a:gd name="connsiteX0" fmla="*/ 10190840 w 10190840"/>
                  <a:gd name="connsiteY0" fmla="*/ 0 h 2833524"/>
                  <a:gd name="connsiteX1" fmla="*/ 9523242 w 10190840"/>
                  <a:gd name="connsiteY1" fmla="*/ 798324 h 2833524"/>
                  <a:gd name="connsiteX2" fmla="*/ 9036749 w 10190840"/>
                  <a:gd name="connsiteY2" fmla="*/ 1436252 h 2833524"/>
                  <a:gd name="connsiteX3" fmla="*/ 8693624 w 10190840"/>
                  <a:gd name="connsiteY3" fmla="*/ 1670232 h 2833524"/>
                  <a:gd name="connsiteX4" fmla="*/ 8300253 w 10190840"/>
                  <a:gd name="connsiteY4" fmla="*/ 1771885 h 2833524"/>
                  <a:gd name="connsiteX5" fmla="*/ 7645160 w 10190840"/>
                  <a:gd name="connsiteY5" fmla="*/ 1953736 h 2833524"/>
                  <a:gd name="connsiteX6" fmla="*/ 6125124 w 10190840"/>
                  <a:gd name="connsiteY6" fmla="*/ 2779077 h 2833524"/>
                  <a:gd name="connsiteX7" fmla="*/ 4696937 w 10190840"/>
                  <a:gd name="connsiteY7" fmla="*/ 2719421 h 2833524"/>
                  <a:gd name="connsiteX8" fmla="*/ 3575405 w 10190840"/>
                  <a:gd name="connsiteY8" fmla="*/ 2429579 h 2833524"/>
                  <a:gd name="connsiteX9" fmla="*/ 3029803 w 10190840"/>
                  <a:gd name="connsiteY9" fmla="*/ 2275798 h 2833524"/>
                  <a:gd name="connsiteX10" fmla="*/ 1119116 w 10190840"/>
                  <a:gd name="connsiteY10" fmla="*/ 569828 h 2833524"/>
                  <a:gd name="connsiteX11" fmla="*/ 491319 w 10190840"/>
                  <a:gd name="connsiteY11" fmla="*/ 228634 h 2833524"/>
                  <a:gd name="connsiteX12" fmla="*/ 0 w 10190840"/>
                  <a:gd name="connsiteY12" fmla="*/ 187691 h 2833524"/>
                  <a:gd name="connsiteX13" fmla="*/ 0 w 10190840"/>
                  <a:gd name="connsiteY13" fmla="*/ 187691 h 2833524"/>
                  <a:gd name="connsiteX0" fmla="*/ 10190840 w 10190840"/>
                  <a:gd name="connsiteY0" fmla="*/ 0 h 2833524"/>
                  <a:gd name="connsiteX1" fmla="*/ 9523242 w 10190840"/>
                  <a:gd name="connsiteY1" fmla="*/ 798324 h 2833524"/>
                  <a:gd name="connsiteX2" fmla="*/ 9036749 w 10190840"/>
                  <a:gd name="connsiteY2" fmla="*/ 1436252 h 2833524"/>
                  <a:gd name="connsiteX3" fmla="*/ 8693624 w 10190840"/>
                  <a:gd name="connsiteY3" fmla="*/ 1670232 h 2833524"/>
                  <a:gd name="connsiteX4" fmla="*/ 8300253 w 10190840"/>
                  <a:gd name="connsiteY4" fmla="*/ 1771885 h 2833524"/>
                  <a:gd name="connsiteX5" fmla="*/ 7645160 w 10190840"/>
                  <a:gd name="connsiteY5" fmla="*/ 1953736 h 2833524"/>
                  <a:gd name="connsiteX6" fmla="*/ 6125124 w 10190840"/>
                  <a:gd name="connsiteY6" fmla="*/ 2779077 h 2833524"/>
                  <a:gd name="connsiteX7" fmla="*/ 4696937 w 10190840"/>
                  <a:gd name="connsiteY7" fmla="*/ 2719421 h 2833524"/>
                  <a:gd name="connsiteX8" fmla="*/ 3575405 w 10190840"/>
                  <a:gd name="connsiteY8" fmla="*/ 2429579 h 2833524"/>
                  <a:gd name="connsiteX9" fmla="*/ 2884988 w 10190840"/>
                  <a:gd name="connsiteY9" fmla="*/ 2015080 h 2833524"/>
                  <a:gd name="connsiteX10" fmla="*/ 1119116 w 10190840"/>
                  <a:gd name="connsiteY10" fmla="*/ 569828 h 2833524"/>
                  <a:gd name="connsiteX11" fmla="*/ 491319 w 10190840"/>
                  <a:gd name="connsiteY11" fmla="*/ 228634 h 2833524"/>
                  <a:gd name="connsiteX12" fmla="*/ 0 w 10190840"/>
                  <a:gd name="connsiteY12" fmla="*/ 187691 h 2833524"/>
                  <a:gd name="connsiteX13" fmla="*/ 0 w 10190840"/>
                  <a:gd name="connsiteY13" fmla="*/ 187691 h 2833524"/>
                  <a:gd name="connsiteX0" fmla="*/ 10190840 w 10190840"/>
                  <a:gd name="connsiteY0" fmla="*/ 0 h 2833524"/>
                  <a:gd name="connsiteX1" fmla="*/ 9523242 w 10190840"/>
                  <a:gd name="connsiteY1" fmla="*/ 798324 h 2833524"/>
                  <a:gd name="connsiteX2" fmla="*/ 9036749 w 10190840"/>
                  <a:gd name="connsiteY2" fmla="*/ 1436252 h 2833524"/>
                  <a:gd name="connsiteX3" fmla="*/ 8693624 w 10190840"/>
                  <a:gd name="connsiteY3" fmla="*/ 1670232 h 2833524"/>
                  <a:gd name="connsiteX4" fmla="*/ 8300253 w 10190840"/>
                  <a:gd name="connsiteY4" fmla="*/ 1771885 h 2833524"/>
                  <a:gd name="connsiteX5" fmla="*/ 7645160 w 10190840"/>
                  <a:gd name="connsiteY5" fmla="*/ 1953736 h 2833524"/>
                  <a:gd name="connsiteX6" fmla="*/ 6125124 w 10190840"/>
                  <a:gd name="connsiteY6" fmla="*/ 2779077 h 2833524"/>
                  <a:gd name="connsiteX7" fmla="*/ 4696937 w 10190840"/>
                  <a:gd name="connsiteY7" fmla="*/ 2719421 h 2833524"/>
                  <a:gd name="connsiteX8" fmla="*/ 3575405 w 10190840"/>
                  <a:gd name="connsiteY8" fmla="*/ 2429579 h 2833524"/>
                  <a:gd name="connsiteX9" fmla="*/ 2884988 w 10190840"/>
                  <a:gd name="connsiteY9" fmla="*/ 2015080 h 2833524"/>
                  <a:gd name="connsiteX10" fmla="*/ 1119116 w 10190840"/>
                  <a:gd name="connsiteY10" fmla="*/ 569828 h 2833524"/>
                  <a:gd name="connsiteX11" fmla="*/ 491319 w 10190840"/>
                  <a:gd name="connsiteY11" fmla="*/ 228634 h 2833524"/>
                  <a:gd name="connsiteX12" fmla="*/ 0 w 10190840"/>
                  <a:gd name="connsiteY12" fmla="*/ 187691 h 2833524"/>
                  <a:gd name="connsiteX13" fmla="*/ 0 w 10190840"/>
                  <a:gd name="connsiteY13" fmla="*/ 187691 h 2833524"/>
                  <a:gd name="connsiteX0" fmla="*/ 10190840 w 10190840"/>
                  <a:gd name="connsiteY0" fmla="*/ 0 h 2837817"/>
                  <a:gd name="connsiteX1" fmla="*/ 9523242 w 10190840"/>
                  <a:gd name="connsiteY1" fmla="*/ 798324 h 2837817"/>
                  <a:gd name="connsiteX2" fmla="*/ 9036749 w 10190840"/>
                  <a:gd name="connsiteY2" fmla="*/ 1436252 h 2837817"/>
                  <a:gd name="connsiteX3" fmla="*/ 8693624 w 10190840"/>
                  <a:gd name="connsiteY3" fmla="*/ 1670232 h 2837817"/>
                  <a:gd name="connsiteX4" fmla="*/ 8300253 w 10190840"/>
                  <a:gd name="connsiteY4" fmla="*/ 1771885 h 2837817"/>
                  <a:gd name="connsiteX5" fmla="*/ 7645160 w 10190840"/>
                  <a:gd name="connsiteY5" fmla="*/ 1953736 h 2837817"/>
                  <a:gd name="connsiteX6" fmla="*/ 6125124 w 10190840"/>
                  <a:gd name="connsiteY6" fmla="*/ 2779077 h 2837817"/>
                  <a:gd name="connsiteX7" fmla="*/ 4696937 w 10190840"/>
                  <a:gd name="connsiteY7" fmla="*/ 2719421 h 2837817"/>
                  <a:gd name="connsiteX8" fmla="*/ 3450336 w 10190840"/>
                  <a:gd name="connsiteY8" fmla="*/ 2306889 h 2837817"/>
                  <a:gd name="connsiteX9" fmla="*/ 2884988 w 10190840"/>
                  <a:gd name="connsiteY9" fmla="*/ 2015080 h 2837817"/>
                  <a:gd name="connsiteX10" fmla="*/ 1119116 w 10190840"/>
                  <a:gd name="connsiteY10" fmla="*/ 569828 h 2837817"/>
                  <a:gd name="connsiteX11" fmla="*/ 491319 w 10190840"/>
                  <a:gd name="connsiteY11" fmla="*/ 228634 h 2837817"/>
                  <a:gd name="connsiteX12" fmla="*/ 0 w 10190840"/>
                  <a:gd name="connsiteY12" fmla="*/ 187691 h 2837817"/>
                  <a:gd name="connsiteX13" fmla="*/ 0 w 10190840"/>
                  <a:gd name="connsiteY13" fmla="*/ 187691 h 2837817"/>
                  <a:gd name="connsiteX0" fmla="*/ 10190840 w 10190840"/>
                  <a:gd name="connsiteY0" fmla="*/ 0 h 2837815"/>
                  <a:gd name="connsiteX1" fmla="*/ 9523242 w 10190840"/>
                  <a:gd name="connsiteY1" fmla="*/ 798324 h 2837815"/>
                  <a:gd name="connsiteX2" fmla="*/ 9036749 w 10190840"/>
                  <a:gd name="connsiteY2" fmla="*/ 1436252 h 2837815"/>
                  <a:gd name="connsiteX3" fmla="*/ 8693624 w 10190840"/>
                  <a:gd name="connsiteY3" fmla="*/ 1670232 h 2837815"/>
                  <a:gd name="connsiteX4" fmla="*/ 8300253 w 10190840"/>
                  <a:gd name="connsiteY4" fmla="*/ 1771885 h 2837815"/>
                  <a:gd name="connsiteX5" fmla="*/ 7645160 w 10190840"/>
                  <a:gd name="connsiteY5" fmla="*/ 1953736 h 2837815"/>
                  <a:gd name="connsiteX6" fmla="*/ 6125124 w 10190840"/>
                  <a:gd name="connsiteY6" fmla="*/ 2779077 h 2837815"/>
                  <a:gd name="connsiteX7" fmla="*/ 4696937 w 10190840"/>
                  <a:gd name="connsiteY7" fmla="*/ 2719421 h 2837815"/>
                  <a:gd name="connsiteX8" fmla="*/ 3450336 w 10190840"/>
                  <a:gd name="connsiteY8" fmla="*/ 2306889 h 2837815"/>
                  <a:gd name="connsiteX9" fmla="*/ 2884988 w 10190840"/>
                  <a:gd name="connsiteY9" fmla="*/ 2015080 h 2837815"/>
                  <a:gd name="connsiteX10" fmla="*/ 1119116 w 10190840"/>
                  <a:gd name="connsiteY10" fmla="*/ 569828 h 2837815"/>
                  <a:gd name="connsiteX11" fmla="*/ 491319 w 10190840"/>
                  <a:gd name="connsiteY11" fmla="*/ 228634 h 2837815"/>
                  <a:gd name="connsiteX12" fmla="*/ 0 w 10190840"/>
                  <a:gd name="connsiteY12" fmla="*/ 187691 h 2837815"/>
                  <a:gd name="connsiteX13" fmla="*/ 0 w 10190840"/>
                  <a:gd name="connsiteY13" fmla="*/ 187691 h 2837815"/>
                  <a:gd name="connsiteX0" fmla="*/ 10190840 w 10190840"/>
                  <a:gd name="connsiteY0" fmla="*/ 0 h 2837817"/>
                  <a:gd name="connsiteX1" fmla="*/ 9523242 w 10190840"/>
                  <a:gd name="connsiteY1" fmla="*/ 798324 h 2837817"/>
                  <a:gd name="connsiteX2" fmla="*/ 9036749 w 10190840"/>
                  <a:gd name="connsiteY2" fmla="*/ 1436252 h 2837817"/>
                  <a:gd name="connsiteX3" fmla="*/ 8693624 w 10190840"/>
                  <a:gd name="connsiteY3" fmla="*/ 1670232 h 2837817"/>
                  <a:gd name="connsiteX4" fmla="*/ 8300253 w 10190840"/>
                  <a:gd name="connsiteY4" fmla="*/ 1771885 h 2837817"/>
                  <a:gd name="connsiteX5" fmla="*/ 7645160 w 10190840"/>
                  <a:gd name="connsiteY5" fmla="*/ 1953736 h 2837817"/>
                  <a:gd name="connsiteX6" fmla="*/ 6125124 w 10190840"/>
                  <a:gd name="connsiteY6" fmla="*/ 2779077 h 2837817"/>
                  <a:gd name="connsiteX7" fmla="*/ 4696937 w 10190840"/>
                  <a:gd name="connsiteY7" fmla="*/ 2719421 h 2837817"/>
                  <a:gd name="connsiteX8" fmla="*/ 3450336 w 10190840"/>
                  <a:gd name="connsiteY8" fmla="*/ 2306889 h 2837817"/>
                  <a:gd name="connsiteX9" fmla="*/ 2753337 w 10190840"/>
                  <a:gd name="connsiteY9" fmla="*/ 1892390 h 2837817"/>
                  <a:gd name="connsiteX10" fmla="*/ 1119116 w 10190840"/>
                  <a:gd name="connsiteY10" fmla="*/ 569828 h 2837817"/>
                  <a:gd name="connsiteX11" fmla="*/ 491319 w 10190840"/>
                  <a:gd name="connsiteY11" fmla="*/ 228634 h 2837817"/>
                  <a:gd name="connsiteX12" fmla="*/ 0 w 10190840"/>
                  <a:gd name="connsiteY12" fmla="*/ 187691 h 2837817"/>
                  <a:gd name="connsiteX13" fmla="*/ 0 w 10190840"/>
                  <a:gd name="connsiteY13" fmla="*/ 187691 h 2837817"/>
                  <a:gd name="connsiteX0" fmla="*/ 10190840 w 10190840"/>
                  <a:gd name="connsiteY0" fmla="*/ 0 h 2837815"/>
                  <a:gd name="connsiteX1" fmla="*/ 9523242 w 10190840"/>
                  <a:gd name="connsiteY1" fmla="*/ 798324 h 2837815"/>
                  <a:gd name="connsiteX2" fmla="*/ 9036749 w 10190840"/>
                  <a:gd name="connsiteY2" fmla="*/ 1436252 h 2837815"/>
                  <a:gd name="connsiteX3" fmla="*/ 8693624 w 10190840"/>
                  <a:gd name="connsiteY3" fmla="*/ 1670232 h 2837815"/>
                  <a:gd name="connsiteX4" fmla="*/ 8300253 w 10190840"/>
                  <a:gd name="connsiteY4" fmla="*/ 1771885 h 2837815"/>
                  <a:gd name="connsiteX5" fmla="*/ 7645160 w 10190840"/>
                  <a:gd name="connsiteY5" fmla="*/ 1953736 h 2837815"/>
                  <a:gd name="connsiteX6" fmla="*/ 6125124 w 10190840"/>
                  <a:gd name="connsiteY6" fmla="*/ 2779077 h 2837815"/>
                  <a:gd name="connsiteX7" fmla="*/ 4696937 w 10190840"/>
                  <a:gd name="connsiteY7" fmla="*/ 2719421 h 2837815"/>
                  <a:gd name="connsiteX8" fmla="*/ 3450336 w 10190840"/>
                  <a:gd name="connsiteY8" fmla="*/ 2306889 h 2837815"/>
                  <a:gd name="connsiteX9" fmla="*/ 2753337 w 10190840"/>
                  <a:gd name="connsiteY9" fmla="*/ 1892390 h 2837815"/>
                  <a:gd name="connsiteX10" fmla="*/ 1119116 w 10190840"/>
                  <a:gd name="connsiteY10" fmla="*/ 569828 h 2837815"/>
                  <a:gd name="connsiteX11" fmla="*/ 491319 w 10190840"/>
                  <a:gd name="connsiteY11" fmla="*/ 228634 h 2837815"/>
                  <a:gd name="connsiteX12" fmla="*/ 0 w 10190840"/>
                  <a:gd name="connsiteY12" fmla="*/ 187691 h 2837815"/>
                  <a:gd name="connsiteX13" fmla="*/ 0 w 10190840"/>
                  <a:gd name="connsiteY13" fmla="*/ 187691 h 2837815"/>
                  <a:gd name="connsiteX0" fmla="*/ 10190840 w 10190840"/>
                  <a:gd name="connsiteY0" fmla="*/ 0 h 2837817"/>
                  <a:gd name="connsiteX1" fmla="*/ 9523242 w 10190840"/>
                  <a:gd name="connsiteY1" fmla="*/ 798324 h 2837817"/>
                  <a:gd name="connsiteX2" fmla="*/ 9036749 w 10190840"/>
                  <a:gd name="connsiteY2" fmla="*/ 1436252 h 2837817"/>
                  <a:gd name="connsiteX3" fmla="*/ 8693624 w 10190840"/>
                  <a:gd name="connsiteY3" fmla="*/ 1670232 h 2837817"/>
                  <a:gd name="connsiteX4" fmla="*/ 8300253 w 10190840"/>
                  <a:gd name="connsiteY4" fmla="*/ 1771885 h 2837817"/>
                  <a:gd name="connsiteX5" fmla="*/ 7645160 w 10190840"/>
                  <a:gd name="connsiteY5" fmla="*/ 1953736 h 2837817"/>
                  <a:gd name="connsiteX6" fmla="*/ 6125124 w 10190840"/>
                  <a:gd name="connsiteY6" fmla="*/ 2779077 h 2837817"/>
                  <a:gd name="connsiteX7" fmla="*/ 4696937 w 10190840"/>
                  <a:gd name="connsiteY7" fmla="*/ 2719421 h 2837817"/>
                  <a:gd name="connsiteX8" fmla="*/ 3450336 w 10190840"/>
                  <a:gd name="connsiteY8" fmla="*/ 2306889 h 2837817"/>
                  <a:gd name="connsiteX9" fmla="*/ 2753337 w 10190840"/>
                  <a:gd name="connsiteY9" fmla="*/ 1892390 h 2837817"/>
                  <a:gd name="connsiteX10" fmla="*/ 1105951 w 10190840"/>
                  <a:gd name="connsiteY10" fmla="*/ 600501 h 2837817"/>
                  <a:gd name="connsiteX11" fmla="*/ 491319 w 10190840"/>
                  <a:gd name="connsiteY11" fmla="*/ 228634 h 2837817"/>
                  <a:gd name="connsiteX12" fmla="*/ 0 w 10190840"/>
                  <a:gd name="connsiteY12" fmla="*/ 187691 h 2837817"/>
                  <a:gd name="connsiteX13" fmla="*/ 0 w 10190840"/>
                  <a:gd name="connsiteY13" fmla="*/ 187691 h 2837817"/>
                  <a:gd name="connsiteX0" fmla="*/ 10190840 w 10190840"/>
                  <a:gd name="connsiteY0" fmla="*/ 0 h 2837815"/>
                  <a:gd name="connsiteX1" fmla="*/ 9523242 w 10190840"/>
                  <a:gd name="connsiteY1" fmla="*/ 798324 h 2837815"/>
                  <a:gd name="connsiteX2" fmla="*/ 9036749 w 10190840"/>
                  <a:gd name="connsiteY2" fmla="*/ 1436252 h 2837815"/>
                  <a:gd name="connsiteX3" fmla="*/ 8693624 w 10190840"/>
                  <a:gd name="connsiteY3" fmla="*/ 1670232 h 2837815"/>
                  <a:gd name="connsiteX4" fmla="*/ 8300253 w 10190840"/>
                  <a:gd name="connsiteY4" fmla="*/ 1771885 h 2837815"/>
                  <a:gd name="connsiteX5" fmla="*/ 7645160 w 10190840"/>
                  <a:gd name="connsiteY5" fmla="*/ 1953736 h 2837815"/>
                  <a:gd name="connsiteX6" fmla="*/ 6125124 w 10190840"/>
                  <a:gd name="connsiteY6" fmla="*/ 2779077 h 2837815"/>
                  <a:gd name="connsiteX7" fmla="*/ 4696937 w 10190840"/>
                  <a:gd name="connsiteY7" fmla="*/ 2719421 h 2837815"/>
                  <a:gd name="connsiteX8" fmla="*/ 3450336 w 10190840"/>
                  <a:gd name="connsiteY8" fmla="*/ 2306889 h 2837815"/>
                  <a:gd name="connsiteX9" fmla="*/ 2753337 w 10190840"/>
                  <a:gd name="connsiteY9" fmla="*/ 1892390 h 2837815"/>
                  <a:gd name="connsiteX10" fmla="*/ 1105951 w 10190840"/>
                  <a:gd name="connsiteY10" fmla="*/ 600501 h 2837815"/>
                  <a:gd name="connsiteX11" fmla="*/ 471570 w 10190840"/>
                  <a:gd name="connsiteY11" fmla="*/ 167289 h 2837815"/>
                  <a:gd name="connsiteX12" fmla="*/ 0 w 10190840"/>
                  <a:gd name="connsiteY12" fmla="*/ 187691 h 2837815"/>
                  <a:gd name="connsiteX13" fmla="*/ 0 w 10190840"/>
                  <a:gd name="connsiteY13" fmla="*/ 187691 h 2837815"/>
                  <a:gd name="connsiteX0" fmla="*/ 10493636 w 10493636"/>
                  <a:gd name="connsiteY0" fmla="*/ 0 h 2837817"/>
                  <a:gd name="connsiteX1" fmla="*/ 9826038 w 10493636"/>
                  <a:gd name="connsiteY1" fmla="*/ 798324 h 2837817"/>
                  <a:gd name="connsiteX2" fmla="*/ 9339545 w 10493636"/>
                  <a:gd name="connsiteY2" fmla="*/ 1436252 h 2837817"/>
                  <a:gd name="connsiteX3" fmla="*/ 8996420 w 10493636"/>
                  <a:gd name="connsiteY3" fmla="*/ 1670232 h 2837817"/>
                  <a:gd name="connsiteX4" fmla="*/ 8603049 w 10493636"/>
                  <a:gd name="connsiteY4" fmla="*/ 1771885 h 2837817"/>
                  <a:gd name="connsiteX5" fmla="*/ 7947956 w 10493636"/>
                  <a:gd name="connsiteY5" fmla="*/ 1953736 h 2837817"/>
                  <a:gd name="connsiteX6" fmla="*/ 6427920 w 10493636"/>
                  <a:gd name="connsiteY6" fmla="*/ 2779077 h 2837817"/>
                  <a:gd name="connsiteX7" fmla="*/ 4999733 w 10493636"/>
                  <a:gd name="connsiteY7" fmla="*/ 2719421 h 2837817"/>
                  <a:gd name="connsiteX8" fmla="*/ 3753132 w 10493636"/>
                  <a:gd name="connsiteY8" fmla="*/ 2306889 h 2837817"/>
                  <a:gd name="connsiteX9" fmla="*/ 3056133 w 10493636"/>
                  <a:gd name="connsiteY9" fmla="*/ 1892390 h 2837817"/>
                  <a:gd name="connsiteX10" fmla="*/ 1408747 w 10493636"/>
                  <a:gd name="connsiteY10" fmla="*/ 600501 h 2837817"/>
                  <a:gd name="connsiteX11" fmla="*/ 774366 w 10493636"/>
                  <a:gd name="connsiteY11" fmla="*/ 167289 h 2837817"/>
                  <a:gd name="connsiteX12" fmla="*/ 302796 w 10493636"/>
                  <a:gd name="connsiteY12" fmla="*/ 187691 h 2837817"/>
                  <a:gd name="connsiteX13" fmla="*/ 0 w 10493636"/>
                  <a:gd name="connsiteY13" fmla="*/ 141682 h 2837817"/>
                  <a:gd name="connsiteX0" fmla="*/ 10493636 w 10493636"/>
                  <a:gd name="connsiteY0" fmla="*/ 0 h 2837815"/>
                  <a:gd name="connsiteX1" fmla="*/ 9826038 w 10493636"/>
                  <a:gd name="connsiteY1" fmla="*/ 798324 h 2837815"/>
                  <a:gd name="connsiteX2" fmla="*/ 9339545 w 10493636"/>
                  <a:gd name="connsiteY2" fmla="*/ 1436252 h 2837815"/>
                  <a:gd name="connsiteX3" fmla="*/ 8996420 w 10493636"/>
                  <a:gd name="connsiteY3" fmla="*/ 1670232 h 2837815"/>
                  <a:gd name="connsiteX4" fmla="*/ 8603049 w 10493636"/>
                  <a:gd name="connsiteY4" fmla="*/ 1771885 h 2837815"/>
                  <a:gd name="connsiteX5" fmla="*/ 7947956 w 10493636"/>
                  <a:gd name="connsiteY5" fmla="*/ 1953736 h 2837815"/>
                  <a:gd name="connsiteX6" fmla="*/ 6427920 w 10493636"/>
                  <a:gd name="connsiteY6" fmla="*/ 2779077 h 2837815"/>
                  <a:gd name="connsiteX7" fmla="*/ 4999733 w 10493636"/>
                  <a:gd name="connsiteY7" fmla="*/ 2719421 h 2837815"/>
                  <a:gd name="connsiteX8" fmla="*/ 3753132 w 10493636"/>
                  <a:gd name="connsiteY8" fmla="*/ 2306889 h 2837815"/>
                  <a:gd name="connsiteX9" fmla="*/ 3056133 w 10493636"/>
                  <a:gd name="connsiteY9" fmla="*/ 1892390 h 2837815"/>
                  <a:gd name="connsiteX10" fmla="*/ 1408747 w 10493636"/>
                  <a:gd name="connsiteY10" fmla="*/ 600501 h 2837815"/>
                  <a:gd name="connsiteX11" fmla="*/ 708541 w 10493636"/>
                  <a:gd name="connsiteY11" fmla="*/ 305316 h 2837815"/>
                  <a:gd name="connsiteX12" fmla="*/ 302796 w 10493636"/>
                  <a:gd name="connsiteY12" fmla="*/ 187691 h 2837815"/>
                  <a:gd name="connsiteX13" fmla="*/ 0 w 10493636"/>
                  <a:gd name="connsiteY13" fmla="*/ 141682 h 2837815"/>
                  <a:gd name="connsiteX0" fmla="*/ 10493636 w 10493636"/>
                  <a:gd name="connsiteY0" fmla="*/ 0 h 2837817"/>
                  <a:gd name="connsiteX1" fmla="*/ 9826038 w 10493636"/>
                  <a:gd name="connsiteY1" fmla="*/ 798324 h 2837817"/>
                  <a:gd name="connsiteX2" fmla="*/ 9339545 w 10493636"/>
                  <a:gd name="connsiteY2" fmla="*/ 1436252 h 2837817"/>
                  <a:gd name="connsiteX3" fmla="*/ 8996420 w 10493636"/>
                  <a:gd name="connsiteY3" fmla="*/ 1670232 h 2837817"/>
                  <a:gd name="connsiteX4" fmla="*/ 8603049 w 10493636"/>
                  <a:gd name="connsiteY4" fmla="*/ 1771885 h 2837817"/>
                  <a:gd name="connsiteX5" fmla="*/ 7947956 w 10493636"/>
                  <a:gd name="connsiteY5" fmla="*/ 1953736 h 2837817"/>
                  <a:gd name="connsiteX6" fmla="*/ 6427920 w 10493636"/>
                  <a:gd name="connsiteY6" fmla="*/ 2779077 h 2837817"/>
                  <a:gd name="connsiteX7" fmla="*/ 4999733 w 10493636"/>
                  <a:gd name="connsiteY7" fmla="*/ 2719421 h 2837817"/>
                  <a:gd name="connsiteX8" fmla="*/ 3753132 w 10493636"/>
                  <a:gd name="connsiteY8" fmla="*/ 2306889 h 2837817"/>
                  <a:gd name="connsiteX9" fmla="*/ 3056133 w 10493636"/>
                  <a:gd name="connsiteY9" fmla="*/ 1892390 h 2837817"/>
                  <a:gd name="connsiteX10" fmla="*/ 1408747 w 10493636"/>
                  <a:gd name="connsiteY10" fmla="*/ 600501 h 2837817"/>
                  <a:gd name="connsiteX11" fmla="*/ 708541 w 10493636"/>
                  <a:gd name="connsiteY11" fmla="*/ 305316 h 2837817"/>
                  <a:gd name="connsiteX12" fmla="*/ 302796 w 10493636"/>
                  <a:gd name="connsiteY12" fmla="*/ 187691 h 2837817"/>
                  <a:gd name="connsiteX13" fmla="*/ 0 w 10493636"/>
                  <a:gd name="connsiteY13" fmla="*/ 141682 h 2837817"/>
                  <a:gd name="connsiteX0" fmla="*/ 10493636 w 10493636"/>
                  <a:gd name="connsiteY0" fmla="*/ 0 h 2837815"/>
                  <a:gd name="connsiteX1" fmla="*/ 9826038 w 10493636"/>
                  <a:gd name="connsiteY1" fmla="*/ 798324 h 2837815"/>
                  <a:gd name="connsiteX2" fmla="*/ 9339545 w 10493636"/>
                  <a:gd name="connsiteY2" fmla="*/ 1436252 h 2837815"/>
                  <a:gd name="connsiteX3" fmla="*/ 8996420 w 10493636"/>
                  <a:gd name="connsiteY3" fmla="*/ 1670232 h 2837815"/>
                  <a:gd name="connsiteX4" fmla="*/ 8603049 w 10493636"/>
                  <a:gd name="connsiteY4" fmla="*/ 1771885 h 2837815"/>
                  <a:gd name="connsiteX5" fmla="*/ 7947956 w 10493636"/>
                  <a:gd name="connsiteY5" fmla="*/ 1953736 h 2837815"/>
                  <a:gd name="connsiteX6" fmla="*/ 6427920 w 10493636"/>
                  <a:gd name="connsiteY6" fmla="*/ 2779077 h 2837815"/>
                  <a:gd name="connsiteX7" fmla="*/ 4999733 w 10493636"/>
                  <a:gd name="connsiteY7" fmla="*/ 2719421 h 2837815"/>
                  <a:gd name="connsiteX8" fmla="*/ 3753132 w 10493636"/>
                  <a:gd name="connsiteY8" fmla="*/ 2306889 h 2837815"/>
                  <a:gd name="connsiteX9" fmla="*/ 3056133 w 10493636"/>
                  <a:gd name="connsiteY9" fmla="*/ 1892390 h 2837815"/>
                  <a:gd name="connsiteX10" fmla="*/ 1408747 w 10493636"/>
                  <a:gd name="connsiteY10" fmla="*/ 600501 h 2837815"/>
                  <a:gd name="connsiteX11" fmla="*/ 708541 w 10493636"/>
                  <a:gd name="connsiteY11" fmla="*/ 305316 h 2837815"/>
                  <a:gd name="connsiteX12" fmla="*/ 302796 w 10493636"/>
                  <a:gd name="connsiteY12" fmla="*/ 187691 h 2837815"/>
                  <a:gd name="connsiteX13" fmla="*/ 0 w 10493636"/>
                  <a:gd name="connsiteY13" fmla="*/ 141682 h 2837815"/>
                  <a:gd name="connsiteX0" fmla="*/ 10493636 w 10493636"/>
                  <a:gd name="connsiteY0" fmla="*/ 0 h 2837817"/>
                  <a:gd name="connsiteX1" fmla="*/ 9826038 w 10493636"/>
                  <a:gd name="connsiteY1" fmla="*/ 798324 h 2837817"/>
                  <a:gd name="connsiteX2" fmla="*/ 9339545 w 10493636"/>
                  <a:gd name="connsiteY2" fmla="*/ 1436252 h 2837817"/>
                  <a:gd name="connsiteX3" fmla="*/ 8996420 w 10493636"/>
                  <a:gd name="connsiteY3" fmla="*/ 1670232 h 2837817"/>
                  <a:gd name="connsiteX4" fmla="*/ 8603049 w 10493636"/>
                  <a:gd name="connsiteY4" fmla="*/ 1771885 h 2837817"/>
                  <a:gd name="connsiteX5" fmla="*/ 7947956 w 10493636"/>
                  <a:gd name="connsiteY5" fmla="*/ 1953736 h 2837817"/>
                  <a:gd name="connsiteX6" fmla="*/ 6427920 w 10493636"/>
                  <a:gd name="connsiteY6" fmla="*/ 2779077 h 2837817"/>
                  <a:gd name="connsiteX7" fmla="*/ 4999733 w 10493636"/>
                  <a:gd name="connsiteY7" fmla="*/ 2719421 h 2837817"/>
                  <a:gd name="connsiteX8" fmla="*/ 3753132 w 10493636"/>
                  <a:gd name="connsiteY8" fmla="*/ 2306889 h 2837817"/>
                  <a:gd name="connsiteX9" fmla="*/ 3056133 w 10493636"/>
                  <a:gd name="connsiteY9" fmla="*/ 1892390 h 2837817"/>
                  <a:gd name="connsiteX10" fmla="*/ 1408747 w 10493636"/>
                  <a:gd name="connsiteY10" fmla="*/ 600501 h 2837817"/>
                  <a:gd name="connsiteX11" fmla="*/ 708541 w 10493636"/>
                  <a:gd name="connsiteY11" fmla="*/ 305316 h 2837817"/>
                  <a:gd name="connsiteX12" fmla="*/ 302796 w 10493636"/>
                  <a:gd name="connsiteY12" fmla="*/ 187691 h 2837817"/>
                  <a:gd name="connsiteX13" fmla="*/ 0 w 10493636"/>
                  <a:gd name="connsiteY13" fmla="*/ 141682 h 2837817"/>
                  <a:gd name="connsiteX0" fmla="*/ 10493636 w 10493636"/>
                  <a:gd name="connsiteY0" fmla="*/ 0 h 2837815"/>
                  <a:gd name="connsiteX1" fmla="*/ 9826038 w 10493636"/>
                  <a:gd name="connsiteY1" fmla="*/ 798324 h 2837815"/>
                  <a:gd name="connsiteX2" fmla="*/ 9339545 w 10493636"/>
                  <a:gd name="connsiteY2" fmla="*/ 1436252 h 2837815"/>
                  <a:gd name="connsiteX3" fmla="*/ 8996420 w 10493636"/>
                  <a:gd name="connsiteY3" fmla="*/ 1670232 h 2837815"/>
                  <a:gd name="connsiteX4" fmla="*/ 8603049 w 10493636"/>
                  <a:gd name="connsiteY4" fmla="*/ 1771885 h 2837815"/>
                  <a:gd name="connsiteX5" fmla="*/ 7947956 w 10493636"/>
                  <a:gd name="connsiteY5" fmla="*/ 1953736 h 2837815"/>
                  <a:gd name="connsiteX6" fmla="*/ 6427920 w 10493636"/>
                  <a:gd name="connsiteY6" fmla="*/ 2779077 h 2837815"/>
                  <a:gd name="connsiteX7" fmla="*/ 4999733 w 10493636"/>
                  <a:gd name="connsiteY7" fmla="*/ 2719421 h 2837815"/>
                  <a:gd name="connsiteX8" fmla="*/ 3753132 w 10493636"/>
                  <a:gd name="connsiteY8" fmla="*/ 2306889 h 2837815"/>
                  <a:gd name="connsiteX9" fmla="*/ 3056133 w 10493636"/>
                  <a:gd name="connsiteY9" fmla="*/ 1892390 h 2837815"/>
                  <a:gd name="connsiteX10" fmla="*/ 1408747 w 10493636"/>
                  <a:gd name="connsiteY10" fmla="*/ 600501 h 2837815"/>
                  <a:gd name="connsiteX11" fmla="*/ 708541 w 10493636"/>
                  <a:gd name="connsiteY11" fmla="*/ 305316 h 2837815"/>
                  <a:gd name="connsiteX12" fmla="*/ 250136 w 10493636"/>
                  <a:gd name="connsiteY12" fmla="*/ 187691 h 2837815"/>
                  <a:gd name="connsiteX13" fmla="*/ 0 w 10493636"/>
                  <a:gd name="connsiteY13" fmla="*/ 141682 h 2837815"/>
                  <a:gd name="connsiteX0" fmla="*/ 10493636 w 10493636"/>
                  <a:gd name="connsiteY0" fmla="*/ 0 h 2837817"/>
                  <a:gd name="connsiteX1" fmla="*/ 9826038 w 10493636"/>
                  <a:gd name="connsiteY1" fmla="*/ 798324 h 2837817"/>
                  <a:gd name="connsiteX2" fmla="*/ 9339545 w 10493636"/>
                  <a:gd name="connsiteY2" fmla="*/ 1436252 h 2837817"/>
                  <a:gd name="connsiteX3" fmla="*/ 8996420 w 10493636"/>
                  <a:gd name="connsiteY3" fmla="*/ 1670232 h 2837817"/>
                  <a:gd name="connsiteX4" fmla="*/ 8599758 w 10493636"/>
                  <a:gd name="connsiteY4" fmla="*/ 1760383 h 2837817"/>
                  <a:gd name="connsiteX5" fmla="*/ 7947956 w 10493636"/>
                  <a:gd name="connsiteY5" fmla="*/ 1953736 h 2837817"/>
                  <a:gd name="connsiteX6" fmla="*/ 6427920 w 10493636"/>
                  <a:gd name="connsiteY6" fmla="*/ 2779077 h 2837817"/>
                  <a:gd name="connsiteX7" fmla="*/ 4999733 w 10493636"/>
                  <a:gd name="connsiteY7" fmla="*/ 2719421 h 2837817"/>
                  <a:gd name="connsiteX8" fmla="*/ 3753132 w 10493636"/>
                  <a:gd name="connsiteY8" fmla="*/ 2306889 h 2837817"/>
                  <a:gd name="connsiteX9" fmla="*/ 3056133 w 10493636"/>
                  <a:gd name="connsiteY9" fmla="*/ 1892390 h 2837817"/>
                  <a:gd name="connsiteX10" fmla="*/ 1408747 w 10493636"/>
                  <a:gd name="connsiteY10" fmla="*/ 600501 h 2837817"/>
                  <a:gd name="connsiteX11" fmla="*/ 708541 w 10493636"/>
                  <a:gd name="connsiteY11" fmla="*/ 305316 h 2837817"/>
                  <a:gd name="connsiteX12" fmla="*/ 250136 w 10493636"/>
                  <a:gd name="connsiteY12" fmla="*/ 187691 h 2837817"/>
                  <a:gd name="connsiteX13" fmla="*/ 0 w 10493636"/>
                  <a:gd name="connsiteY13" fmla="*/ 141682 h 2837817"/>
                  <a:gd name="connsiteX0" fmla="*/ 10493636 w 10493636"/>
                  <a:gd name="connsiteY0" fmla="*/ 0 h 2837815"/>
                  <a:gd name="connsiteX1" fmla="*/ 9826038 w 10493636"/>
                  <a:gd name="connsiteY1" fmla="*/ 798324 h 2837815"/>
                  <a:gd name="connsiteX2" fmla="*/ 9339545 w 10493636"/>
                  <a:gd name="connsiteY2" fmla="*/ 1436252 h 2837815"/>
                  <a:gd name="connsiteX3" fmla="*/ 8996420 w 10493636"/>
                  <a:gd name="connsiteY3" fmla="*/ 1670232 h 2837815"/>
                  <a:gd name="connsiteX4" fmla="*/ 8599758 w 10493636"/>
                  <a:gd name="connsiteY4" fmla="*/ 1760383 h 2837815"/>
                  <a:gd name="connsiteX5" fmla="*/ 7947956 w 10493636"/>
                  <a:gd name="connsiteY5" fmla="*/ 1953736 h 2837815"/>
                  <a:gd name="connsiteX6" fmla="*/ 6427920 w 10493636"/>
                  <a:gd name="connsiteY6" fmla="*/ 2779077 h 2837815"/>
                  <a:gd name="connsiteX7" fmla="*/ 4999733 w 10493636"/>
                  <a:gd name="connsiteY7" fmla="*/ 2719421 h 2837815"/>
                  <a:gd name="connsiteX8" fmla="*/ 3753132 w 10493636"/>
                  <a:gd name="connsiteY8" fmla="*/ 2306889 h 2837815"/>
                  <a:gd name="connsiteX9" fmla="*/ 3056133 w 10493636"/>
                  <a:gd name="connsiteY9" fmla="*/ 1892390 h 2837815"/>
                  <a:gd name="connsiteX10" fmla="*/ 1408747 w 10493636"/>
                  <a:gd name="connsiteY10" fmla="*/ 600501 h 2837815"/>
                  <a:gd name="connsiteX11" fmla="*/ 708541 w 10493636"/>
                  <a:gd name="connsiteY11" fmla="*/ 305316 h 2837815"/>
                  <a:gd name="connsiteX12" fmla="*/ 250136 w 10493636"/>
                  <a:gd name="connsiteY12" fmla="*/ 187691 h 2837815"/>
                  <a:gd name="connsiteX13" fmla="*/ 0 w 10493636"/>
                  <a:gd name="connsiteY13" fmla="*/ 141682 h 2837815"/>
                  <a:gd name="connsiteX0" fmla="*/ 10493636 w 10493636"/>
                  <a:gd name="connsiteY0" fmla="*/ 0 h 2837817"/>
                  <a:gd name="connsiteX1" fmla="*/ 9862241 w 10493636"/>
                  <a:gd name="connsiteY1" fmla="*/ 809826 h 2837817"/>
                  <a:gd name="connsiteX2" fmla="*/ 9339545 w 10493636"/>
                  <a:gd name="connsiteY2" fmla="*/ 1436252 h 2837817"/>
                  <a:gd name="connsiteX3" fmla="*/ 8996420 w 10493636"/>
                  <a:gd name="connsiteY3" fmla="*/ 1670232 h 2837817"/>
                  <a:gd name="connsiteX4" fmla="*/ 8599758 w 10493636"/>
                  <a:gd name="connsiteY4" fmla="*/ 1760383 h 2837817"/>
                  <a:gd name="connsiteX5" fmla="*/ 7947956 w 10493636"/>
                  <a:gd name="connsiteY5" fmla="*/ 1953736 h 2837817"/>
                  <a:gd name="connsiteX6" fmla="*/ 6427920 w 10493636"/>
                  <a:gd name="connsiteY6" fmla="*/ 2779077 h 2837817"/>
                  <a:gd name="connsiteX7" fmla="*/ 4999733 w 10493636"/>
                  <a:gd name="connsiteY7" fmla="*/ 2719421 h 2837817"/>
                  <a:gd name="connsiteX8" fmla="*/ 3753132 w 10493636"/>
                  <a:gd name="connsiteY8" fmla="*/ 2306889 h 2837817"/>
                  <a:gd name="connsiteX9" fmla="*/ 3056133 w 10493636"/>
                  <a:gd name="connsiteY9" fmla="*/ 1892390 h 2837817"/>
                  <a:gd name="connsiteX10" fmla="*/ 1408747 w 10493636"/>
                  <a:gd name="connsiteY10" fmla="*/ 600501 h 2837817"/>
                  <a:gd name="connsiteX11" fmla="*/ 708541 w 10493636"/>
                  <a:gd name="connsiteY11" fmla="*/ 305316 h 2837817"/>
                  <a:gd name="connsiteX12" fmla="*/ 250136 w 10493636"/>
                  <a:gd name="connsiteY12" fmla="*/ 187691 h 2837817"/>
                  <a:gd name="connsiteX13" fmla="*/ 0 w 10493636"/>
                  <a:gd name="connsiteY13" fmla="*/ 141682 h 283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93636" h="2837817">
                    <a:moveTo>
                      <a:pt x="10493636" y="0"/>
                    </a:moveTo>
                    <a:cubicBezTo>
                      <a:pt x="10335549" y="261582"/>
                      <a:pt x="10054589" y="570451"/>
                      <a:pt x="9862241" y="809826"/>
                    </a:cubicBezTo>
                    <a:cubicBezTo>
                      <a:pt x="9669893" y="1049201"/>
                      <a:pt x="9483849" y="1292851"/>
                      <a:pt x="9339545" y="1436252"/>
                    </a:cubicBezTo>
                    <a:cubicBezTo>
                      <a:pt x="9195241" y="1579653"/>
                      <a:pt x="9119718" y="1616210"/>
                      <a:pt x="8996420" y="1670232"/>
                    </a:cubicBezTo>
                    <a:cubicBezTo>
                      <a:pt x="8873122" y="1724254"/>
                      <a:pt x="8771211" y="1736137"/>
                      <a:pt x="8599758" y="1760383"/>
                    </a:cubicBezTo>
                    <a:cubicBezTo>
                      <a:pt x="8428305" y="1784629"/>
                      <a:pt x="8309929" y="1783954"/>
                      <a:pt x="7947956" y="1953736"/>
                    </a:cubicBezTo>
                    <a:cubicBezTo>
                      <a:pt x="7585983" y="2123518"/>
                      <a:pt x="6919290" y="2651463"/>
                      <a:pt x="6427920" y="2779077"/>
                    </a:cubicBezTo>
                    <a:cubicBezTo>
                      <a:pt x="5936550" y="2906691"/>
                      <a:pt x="5445531" y="2798119"/>
                      <a:pt x="4999733" y="2719421"/>
                    </a:cubicBezTo>
                    <a:cubicBezTo>
                      <a:pt x="4553935" y="2640723"/>
                      <a:pt x="4077065" y="2444728"/>
                      <a:pt x="3753132" y="2306889"/>
                    </a:cubicBezTo>
                    <a:cubicBezTo>
                      <a:pt x="3429199" y="2169051"/>
                      <a:pt x="3446864" y="2176788"/>
                      <a:pt x="3056133" y="1892390"/>
                    </a:cubicBezTo>
                    <a:cubicBezTo>
                      <a:pt x="2665402" y="1607992"/>
                      <a:pt x="1800012" y="865013"/>
                      <a:pt x="1408747" y="600501"/>
                    </a:cubicBezTo>
                    <a:cubicBezTo>
                      <a:pt x="1017482" y="335989"/>
                      <a:pt x="901643" y="374118"/>
                      <a:pt x="708541" y="305316"/>
                    </a:cubicBezTo>
                    <a:cubicBezTo>
                      <a:pt x="515439" y="236514"/>
                      <a:pt x="368226" y="214963"/>
                      <a:pt x="250136" y="187691"/>
                    </a:cubicBezTo>
                    <a:cubicBezTo>
                      <a:pt x="132046" y="160419"/>
                      <a:pt x="100932" y="157018"/>
                      <a:pt x="0" y="141682"/>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orma libre 30"/>
              <p:cNvSpPr/>
              <p:nvPr/>
            </p:nvSpPr>
            <p:spPr>
              <a:xfrm>
                <a:off x="4686952" y="5196123"/>
                <a:ext cx="611255" cy="1400254"/>
              </a:xfrm>
              <a:custGeom>
                <a:avLst/>
                <a:gdLst>
                  <a:gd name="connsiteX0" fmla="*/ 0 w 1872370"/>
                  <a:gd name="connsiteY0" fmla="*/ 0 h 4996610"/>
                  <a:gd name="connsiteX1" fmla="*/ 232012 w 1872370"/>
                  <a:gd name="connsiteY1" fmla="*/ 395785 h 4996610"/>
                  <a:gd name="connsiteX2" fmla="*/ 464024 w 1872370"/>
                  <a:gd name="connsiteY2" fmla="*/ 1078173 h 4996610"/>
                  <a:gd name="connsiteX3" fmla="*/ 723332 w 1872370"/>
                  <a:gd name="connsiteY3" fmla="*/ 1828800 h 4996610"/>
                  <a:gd name="connsiteX4" fmla="*/ 1514902 w 1872370"/>
                  <a:gd name="connsiteY4" fmla="*/ 3589361 h 4996610"/>
                  <a:gd name="connsiteX5" fmla="*/ 1692323 w 1872370"/>
                  <a:gd name="connsiteY5" fmla="*/ 3971499 h 4996610"/>
                  <a:gd name="connsiteX6" fmla="*/ 1842448 w 1872370"/>
                  <a:gd name="connsiteY6" fmla="*/ 4312693 h 4996610"/>
                  <a:gd name="connsiteX7" fmla="*/ 1869744 w 1872370"/>
                  <a:gd name="connsiteY7" fmla="*/ 4940490 h 4996610"/>
                  <a:gd name="connsiteX8" fmla="*/ 1869744 w 1872370"/>
                  <a:gd name="connsiteY8" fmla="*/ 4926842 h 499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370" h="4996610">
                    <a:moveTo>
                      <a:pt x="0" y="0"/>
                    </a:moveTo>
                    <a:cubicBezTo>
                      <a:pt x="77337" y="108045"/>
                      <a:pt x="154675" y="216090"/>
                      <a:pt x="232012" y="395785"/>
                    </a:cubicBezTo>
                    <a:cubicBezTo>
                      <a:pt x="309349" y="575480"/>
                      <a:pt x="382137" y="839337"/>
                      <a:pt x="464024" y="1078173"/>
                    </a:cubicBezTo>
                    <a:cubicBezTo>
                      <a:pt x="545911" y="1317009"/>
                      <a:pt x="548186" y="1410269"/>
                      <a:pt x="723332" y="1828800"/>
                    </a:cubicBezTo>
                    <a:cubicBezTo>
                      <a:pt x="898478" y="2247331"/>
                      <a:pt x="1353404" y="3232245"/>
                      <a:pt x="1514902" y="3589361"/>
                    </a:cubicBezTo>
                    <a:cubicBezTo>
                      <a:pt x="1676400" y="3946477"/>
                      <a:pt x="1637732" y="3850944"/>
                      <a:pt x="1692323" y="3971499"/>
                    </a:cubicBezTo>
                    <a:cubicBezTo>
                      <a:pt x="1746914" y="4092054"/>
                      <a:pt x="1812878" y="4151195"/>
                      <a:pt x="1842448" y="4312693"/>
                    </a:cubicBezTo>
                    <a:cubicBezTo>
                      <a:pt x="1872018" y="4474191"/>
                      <a:pt x="1865195" y="4838132"/>
                      <a:pt x="1869744" y="4940490"/>
                    </a:cubicBezTo>
                    <a:cubicBezTo>
                      <a:pt x="1874293" y="5042848"/>
                      <a:pt x="1872018" y="4984845"/>
                      <a:pt x="1869744" y="4926842"/>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32" name="Rectángulo 31"/>
              <p:cNvSpPr/>
              <p:nvPr/>
            </p:nvSpPr>
            <p:spPr>
              <a:xfrm>
                <a:off x="6851369" y="4155537"/>
                <a:ext cx="1661090" cy="398419"/>
              </a:xfrm>
              <a:prstGeom prst="rect">
                <a:avLst/>
              </a:prstGeom>
            </p:spPr>
            <p:txBody>
              <a:bodyPr wrap="square">
                <a:spAutoFit/>
              </a:bodyPr>
              <a:lstStyle/>
              <a:p>
                <a:pPr algn="just"/>
                <a:r>
                  <a:rPr lang="es-ES" sz="1100" b="1" dirty="0">
                    <a:solidFill>
                      <a:srgbClr val="005C4A"/>
                    </a:solidFill>
                  </a:rPr>
                  <a:t>BYPASS</a:t>
                </a:r>
                <a:endParaRPr lang="es-ES" sz="1100" dirty="0"/>
              </a:p>
            </p:txBody>
          </p:sp>
          <p:sp>
            <p:nvSpPr>
              <p:cNvPr id="33" name="Rectángulo 32"/>
              <p:cNvSpPr/>
              <p:nvPr/>
            </p:nvSpPr>
            <p:spPr>
              <a:xfrm>
                <a:off x="4820378" y="5332563"/>
                <a:ext cx="2861535" cy="656219"/>
              </a:xfrm>
              <a:prstGeom prst="rect">
                <a:avLst/>
              </a:prstGeom>
            </p:spPr>
            <p:txBody>
              <a:bodyPr wrap="square">
                <a:spAutoFit/>
              </a:bodyPr>
              <a:lstStyle/>
              <a:p>
                <a:pPr algn="ctr"/>
                <a:r>
                  <a:rPr lang="es-ES" sz="1100" b="1" dirty="0">
                    <a:solidFill>
                      <a:srgbClr val="005C4A"/>
                    </a:solidFill>
                  </a:rPr>
                  <a:t>SALIDA A4 </a:t>
                </a:r>
              </a:p>
              <a:p>
                <a:pPr algn="ctr"/>
                <a:r>
                  <a:rPr lang="es-ES" sz="1100" b="1" dirty="0">
                    <a:solidFill>
                      <a:srgbClr val="005C4A"/>
                    </a:solidFill>
                  </a:rPr>
                  <a:t>EMBAJADORES</a:t>
                </a:r>
                <a:endParaRPr lang="es-ES" sz="1100" dirty="0"/>
              </a:p>
            </p:txBody>
          </p:sp>
          <p:sp>
            <p:nvSpPr>
              <p:cNvPr id="34" name="Rectángulo 33"/>
              <p:cNvSpPr/>
              <p:nvPr/>
            </p:nvSpPr>
            <p:spPr>
              <a:xfrm>
                <a:off x="9658786" y="1719151"/>
                <a:ext cx="1397629" cy="914019"/>
              </a:xfrm>
              <a:prstGeom prst="rect">
                <a:avLst/>
              </a:prstGeom>
            </p:spPr>
            <p:txBody>
              <a:bodyPr wrap="square">
                <a:spAutoFit/>
              </a:bodyPr>
              <a:lstStyle/>
              <a:p>
                <a:pPr algn="ctr"/>
                <a:r>
                  <a:rPr lang="es-ES" sz="1100" b="1">
                    <a:solidFill>
                      <a:srgbClr val="005C4A"/>
                    </a:solidFill>
                  </a:rPr>
                  <a:t>SALIDA A3 </a:t>
                </a:r>
                <a:endParaRPr lang="es-ES" sz="1100" b="1" dirty="0">
                  <a:solidFill>
                    <a:srgbClr val="005C4A"/>
                  </a:solidFill>
                </a:endParaRPr>
              </a:p>
              <a:p>
                <a:pPr algn="ctr"/>
                <a:r>
                  <a:rPr lang="es-ES" sz="1100" b="1" dirty="0">
                    <a:solidFill>
                      <a:srgbClr val="005C4A"/>
                    </a:solidFill>
                  </a:rPr>
                  <a:t>VALENCIA</a:t>
                </a:r>
                <a:endParaRPr lang="es-ES" sz="1100" dirty="0"/>
              </a:p>
            </p:txBody>
          </p:sp>
          <p:pic>
            <p:nvPicPr>
              <p:cNvPr id="35" name="Imagen 34">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9836193" y="6242064"/>
                <a:ext cx="1220222" cy="354313"/>
              </a:xfrm>
              <a:prstGeom prst="rect">
                <a:avLst/>
              </a:prstGeom>
            </p:spPr>
          </p:pic>
          <p:sp>
            <p:nvSpPr>
              <p:cNvPr id="36" name="Forma libre 35"/>
              <p:cNvSpPr/>
              <p:nvPr/>
            </p:nvSpPr>
            <p:spPr>
              <a:xfrm>
                <a:off x="4033838" y="4371975"/>
                <a:ext cx="686117" cy="874395"/>
              </a:xfrm>
              <a:custGeom>
                <a:avLst/>
                <a:gdLst>
                  <a:gd name="connsiteX0" fmla="*/ 0 w 655320"/>
                  <a:gd name="connsiteY0" fmla="*/ 0 h 792480"/>
                  <a:gd name="connsiteX1" fmla="*/ 182880 w 655320"/>
                  <a:gd name="connsiteY1" fmla="*/ 312420 h 792480"/>
                  <a:gd name="connsiteX2" fmla="*/ 297180 w 655320"/>
                  <a:gd name="connsiteY2" fmla="*/ 464820 h 792480"/>
                  <a:gd name="connsiteX3" fmla="*/ 510540 w 655320"/>
                  <a:gd name="connsiteY3" fmla="*/ 609600 h 792480"/>
                  <a:gd name="connsiteX4" fmla="*/ 655320 w 655320"/>
                  <a:gd name="connsiteY4" fmla="*/ 792480 h 792480"/>
                  <a:gd name="connsiteX0" fmla="*/ 0 w 649227"/>
                  <a:gd name="connsiteY0" fmla="*/ 0 h 804247"/>
                  <a:gd name="connsiteX1" fmla="*/ 182880 w 649227"/>
                  <a:gd name="connsiteY1" fmla="*/ 312420 h 804247"/>
                  <a:gd name="connsiteX2" fmla="*/ 297180 w 649227"/>
                  <a:gd name="connsiteY2" fmla="*/ 464820 h 804247"/>
                  <a:gd name="connsiteX3" fmla="*/ 510540 w 649227"/>
                  <a:gd name="connsiteY3" fmla="*/ 609600 h 804247"/>
                  <a:gd name="connsiteX4" fmla="*/ 649227 w 649227"/>
                  <a:gd name="connsiteY4" fmla="*/ 804247 h 804247"/>
                  <a:gd name="connsiteX0" fmla="*/ 0 w 658367"/>
                  <a:gd name="connsiteY0" fmla="*/ 0 h 810130"/>
                  <a:gd name="connsiteX1" fmla="*/ 182880 w 658367"/>
                  <a:gd name="connsiteY1" fmla="*/ 312420 h 810130"/>
                  <a:gd name="connsiteX2" fmla="*/ 297180 w 658367"/>
                  <a:gd name="connsiteY2" fmla="*/ 464820 h 810130"/>
                  <a:gd name="connsiteX3" fmla="*/ 510540 w 658367"/>
                  <a:gd name="connsiteY3" fmla="*/ 609600 h 810130"/>
                  <a:gd name="connsiteX4" fmla="*/ 658367 w 658367"/>
                  <a:gd name="connsiteY4" fmla="*/ 810130 h 810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67" h="810130">
                    <a:moveTo>
                      <a:pt x="0" y="0"/>
                    </a:moveTo>
                    <a:cubicBezTo>
                      <a:pt x="66675" y="117475"/>
                      <a:pt x="133350" y="234950"/>
                      <a:pt x="182880" y="312420"/>
                    </a:cubicBezTo>
                    <a:cubicBezTo>
                      <a:pt x="232410" y="389890"/>
                      <a:pt x="242570" y="415290"/>
                      <a:pt x="297180" y="464820"/>
                    </a:cubicBezTo>
                    <a:cubicBezTo>
                      <a:pt x="351790" y="514350"/>
                      <a:pt x="450342" y="552048"/>
                      <a:pt x="510540" y="609600"/>
                    </a:cubicBezTo>
                    <a:cubicBezTo>
                      <a:pt x="570738" y="667152"/>
                      <a:pt x="615822" y="745995"/>
                      <a:pt x="658367" y="810130"/>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37" name="Forma libre 36"/>
              <p:cNvSpPr/>
              <p:nvPr/>
            </p:nvSpPr>
            <p:spPr>
              <a:xfrm>
                <a:off x="4429112" y="4552950"/>
                <a:ext cx="155588" cy="412750"/>
              </a:xfrm>
              <a:custGeom>
                <a:avLst/>
                <a:gdLst>
                  <a:gd name="connsiteX0" fmla="*/ 98436 w 180986"/>
                  <a:gd name="connsiteY0" fmla="*/ 412750 h 412750"/>
                  <a:gd name="connsiteX1" fmla="*/ 15886 w 180986"/>
                  <a:gd name="connsiteY1" fmla="*/ 171450 h 412750"/>
                  <a:gd name="connsiteX2" fmla="*/ 15886 w 180986"/>
                  <a:gd name="connsiteY2" fmla="*/ 114300 h 412750"/>
                  <a:gd name="connsiteX3" fmla="*/ 180986 w 180986"/>
                  <a:gd name="connsiteY3" fmla="*/ 0 h 412750"/>
                  <a:gd name="connsiteX4" fmla="*/ 180986 w 180986"/>
                  <a:gd name="connsiteY4" fmla="*/ 0 h 412750"/>
                  <a:gd name="connsiteX0" fmla="*/ 91840 w 174390"/>
                  <a:gd name="connsiteY0" fmla="*/ 412750 h 412750"/>
                  <a:gd name="connsiteX1" fmla="*/ 28340 w 174390"/>
                  <a:gd name="connsiteY1" fmla="*/ 234950 h 412750"/>
                  <a:gd name="connsiteX2" fmla="*/ 9290 w 174390"/>
                  <a:gd name="connsiteY2" fmla="*/ 114300 h 412750"/>
                  <a:gd name="connsiteX3" fmla="*/ 174390 w 174390"/>
                  <a:gd name="connsiteY3" fmla="*/ 0 h 412750"/>
                  <a:gd name="connsiteX4" fmla="*/ 174390 w 174390"/>
                  <a:gd name="connsiteY4" fmla="*/ 0 h 412750"/>
                  <a:gd name="connsiteX0" fmla="*/ 73038 w 155588"/>
                  <a:gd name="connsiteY0" fmla="*/ 412750 h 412750"/>
                  <a:gd name="connsiteX1" fmla="*/ 9538 w 155588"/>
                  <a:gd name="connsiteY1" fmla="*/ 234950 h 412750"/>
                  <a:gd name="connsiteX2" fmla="*/ 15888 w 155588"/>
                  <a:gd name="connsiteY2" fmla="*/ 114300 h 412750"/>
                  <a:gd name="connsiteX3" fmla="*/ 155588 w 155588"/>
                  <a:gd name="connsiteY3" fmla="*/ 0 h 412750"/>
                  <a:gd name="connsiteX4" fmla="*/ 155588 w 155588"/>
                  <a:gd name="connsiteY4" fmla="*/ 0 h 41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88" h="412750">
                    <a:moveTo>
                      <a:pt x="73038" y="412750"/>
                    </a:moveTo>
                    <a:cubicBezTo>
                      <a:pt x="38642" y="316971"/>
                      <a:pt x="19063" y="284692"/>
                      <a:pt x="9538" y="234950"/>
                    </a:cubicBezTo>
                    <a:cubicBezTo>
                      <a:pt x="13" y="185208"/>
                      <a:pt x="-8454" y="153458"/>
                      <a:pt x="15888" y="114300"/>
                    </a:cubicBezTo>
                    <a:cubicBezTo>
                      <a:pt x="40230" y="75142"/>
                      <a:pt x="132305" y="19050"/>
                      <a:pt x="155588" y="0"/>
                    </a:cubicBezTo>
                    <a:lnTo>
                      <a:pt x="155588" y="0"/>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noFill/>
                </a:endParaRPr>
              </a:p>
            </p:txBody>
          </p:sp>
        </p:grpSp>
        <p:sp>
          <p:nvSpPr>
            <p:cNvPr id="24" name="Forma libre 23"/>
            <p:cNvSpPr/>
            <p:nvPr/>
          </p:nvSpPr>
          <p:spPr>
            <a:xfrm>
              <a:off x="9838498" y="1729365"/>
              <a:ext cx="505211" cy="803397"/>
            </a:xfrm>
            <a:custGeom>
              <a:avLst/>
              <a:gdLst>
                <a:gd name="connsiteX0" fmla="*/ 0 w 786549"/>
                <a:gd name="connsiteY0" fmla="*/ 1250786 h 1250786"/>
                <a:gd name="connsiteX1" fmla="*/ 300038 w 786549"/>
                <a:gd name="connsiteY1" fmla="*/ 936461 h 1250786"/>
                <a:gd name="connsiteX2" fmla="*/ 519113 w 786549"/>
                <a:gd name="connsiteY2" fmla="*/ 655474 h 1250786"/>
                <a:gd name="connsiteX3" fmla="*/ 628650 w 786549"/>
                <a:gd name="connsiteY3" fmla="*/ 464974 h 1250786"/>
                <a:gd name="connsiteX4" fmla="*/ 723900 w 786549"/>
                <a:gd name="connsiteY4" fmla="*/ 212561 h 1250786"/>
                <a:gd name="connsiteX5" fmla="*/ 781050 w 786549"/>
                <a:gd name="connsiteY5" fmla="*/ 17299 h 1250786"/>
                <a:gd name="connsiteX6" fmla="*/ 781050 w 786549"/>
                <a:gd name="connsiteY6" fmla="*/ 22061 h 125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549" h="1250786">
                  <a:moveTo>
                    <a:pt x="0" y="1250786"/>
                  </a:moveTo>
                  <a:cubicBezTo>
                    <a:pt x="106759" y="1143233"/>
                    <a:pt x="213519" y="1035680"/>
                    <a:pt x="300038" y="936461"/>
                  </a:cubicBezTo>
                  <a:cubicBezTo>
                    <a:pt x="386557" y="837242"/>
                    <a:pt x="464344" y="734055"/>
                    <a:pt x="519113" y="655474"/>
                  </a:cubicBezTo>
                  <a:cubicBezTo>
                    <a:pt x="573882" y="576893"/>
                    <a:pt x="594519" y="538793"/>
                    <a:pt x="628650" y="464974"/>
                  </a:cubicBezTo>
                  <a:cubicBezTo>
                    <a:pt x="662781" y="391155"/>
                    <a:pt x="698500" y="287173"/>
                    <a:pt x="723900" y="212561"/>
                  </a:cubicBezTo>
                  <a:cubicBezTo>
                    <a:pt x="749300" y="137949"/>
                    <a:pt x="781050" y="17299"/>
                    <a:pt x="781050" y="17299"/>
                  </a:cubicBezTo>
                  <a:cubicBezTo>
                    <a:pt x="790575" y="-14451"/>
                    <a:pt x="785812" y="3805"/>
                    <a:pt x="781050" y="2206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6" name="Imagen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750623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CASOS DE USO</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Rectángulo 1"/>
          <p:cNvSpPr/>
          <p:nvPr/>
        </p:nvSpPr>
        <p:spPr>
          <a:xfrm>
            <a:off x="329429" y="1030350"/>
            <a:ext cx="8647041" cy="1569660"/>
          </a:xfrm>
          <a:prstGeom prst="rect">
            <a:avLst/>
          </a:prstGeom>
        </p:spPr>
        <p:txBody>
          <a:bodyPr wrap="square">
            <a:spAutoFit/>
          </a:bodyPr>
          <a:lstStyle/>
          <a:p>
            <a:pPr algn="just"/>
            <a:r>
              <a:rPr lang="es-ES" sz="1600" b="1">
                <a:solidFill>
                  <a:srgbClr val="005C4A"/>
                </a:solidFill>
              </a:rPr>
              <a:t>1. UNIDAD DE SOPORTE VITAL AVANZADO CONECTADA: </a:t>
            </a:r>
            <a:r>
              <a:rPr lang="es-ES" sz="1600"/>
              <a:t>Se trata de conectar una USVA (Unidad de Soporte Vital Avanzado) 5G para ampliar sus funcionalidades, permitiendo la </a:t>
            </a:r>
            <a:r>
              <a:rPr lang="es-ES" sz="1600" b="1">
                <a:solidFill>
                  <a:srgbClr val="005C4A"/>
                </a:solidFill>
              </a:rPr>
              <a:t>TELEMETRÍA EN TIEMPO REAL DEL INSTRUMENTAL MÉDICO CON MÍNIMA LATENCIA</a:t>
            </a:r>
            <a:r>
              <a:rPr lang="es-ES" sz="1600"/>
              <a:t>. Esta conectividad permite el acceso a los datos de telemetría del instrumental médico de la USVA desde cualquier ubicación, ya sea un centro de control o supervisores en ruta al lugar de interés, a través de los operadores del SAMUR.</a:t>
            </a:r>
          </a:p>
        </p:txBody>
      </p:sp>
      <p:sp>
        <p:nvSpPr>
          <p:cNvPr id="4" name="Rectángulo 3"/>
          <p:cNvSpPr/>
          <p:nvPr/>
        </p:nvSpPr>
        <p:spPr>
          <a:xfrm>
            <a:off x="6114197" y="2732323"/>
            <a:ext cx="5862096" cy="1323439"/>
          </a:xfrm>
          <a:prstGeom prst="rect">
            <a:avLst/>
          </a:prstGeom>
        </p:spPr>
        <p:txBody>
          <a:bodyPr wrap="square">
            <a:spAutoFit/>
          </a:bodyPr>
          <a:lstStyle/>
          <a:p>
            <a:pPr algn="just"/>
            <a:r>
              <a:rPr lang="es-ES" sz="1600"/>
              <a:t>El TES dispondrá de un </a:t>
            </a:r>
            <a:r>
              <a:rPr lang="es-ES" sz="1600" b="1">
                <a:solidFill>
                  <a:srgbClr val="005C4A"/>
                </a:solidFill>
              </a:rPr>
              <a:t>DISPOSITIVO CON CÁMARA DE ALTA RESOLUCIÓN </a:t>
            </a:r>
            <a:r>
              <a:rPr lang="es-ES" sz="1600"/>
              <a:t>que le deja las manos libres y podrá mantener una conversación con el médico. Además, está previsto un servicio de traducción online para atender a accidentados que hablen otros idiomas.</a:t>
            </a:r>
          </a:p>
        </p:txBody>
      </p:sp>
      <p:pic>
        <p:nvPicPr>
          <p:cNvPr id="6" name="Imagen 5"/>
          <p:cNvPicPr>
            <a:picLocks noChangeAspect="1"/>
          </p:cNvPicPr>
          <p:nvPr/>
        </p:nvPicPr>
        <p:blipFill>
          <a:blip r:embed="rId4">
            <a:clrChange>
              <a:clrFrom>
                <a:srgbClr val="FFFFFF"/>
              </a:clrFrom>
              <a:clrTo>
                <a:srgbClr val="FFFFFF">
                  <a:alpha val="0"/>
                </a:srgbClr>
              </a:clrTo>
            </a:clrChange>
          </a:blip>
          <a:stretch>
            <a:fillRect/>
          </a:stretch>
        </p:blipFill>
        <p:spPr>
          <a:xfrm>
            <a:off x="6795321" y="3971300"/>
            <a:ext cx="4724400" cy="2714625"/>
          </a:xfrm>
          <a:prstGeom prst="rect">
            <a:avLst/>
          </a:prstGeom>
        </p:spPr>
      </p:pic>
      <p:pic>
        <p:nvPicPr>
          <p:cNvPr id="7" name="Imagen 6"/>
          <p:cNvPicPr>
            <a:picLocks noChangeAspect="1"/>
          </p:cNvPicPr>
          <p:nvPr/>
        </p:nvPicPr>
        <p:blipFill>
          <a:blip r:embed="rId5"/>
          <a:stretch>
            <a:fillRect/>
          </a:stretch>
        </p:blipFill>
        <p:spPr>
          <a:xfrm>
            <a:off x="329429" y="2814556"/>
            <a:ext cx="5663535" cy="2207819"/>
          </a:xfrm>
          <a:prstGeom prst="rect">
            <a:avLst/>
          </a:prstGeom>
        </p:spPr>
      </p:pic>
      <p:sp>
        <p:nvSpPr>
          <p:cNvPr id="8" name="Rectángulo 7"/>
          <p:cNvSpPr/>
          <p:nvPr/>
        </p:nvSpPr>
        <p:spPr>
          <a:xfrm>
            <a:off x="329429" y="5395235"/>
            <a:ext cx="6712816" cy="830997"/>
          </a:xfrm>
          <a:prstGeom prst="rect">
            <a:avLst/>
          </a:prstGeom>
        </p:spPr>
        <p:txBody>
          <a:bodyPr wrap="square">
            <a:spAutoFit/>
          </a:bodyPr>
          <a:lstStyle/>
          <a:p>
            <a:pPr algn="just"/>
            <a:r>
              <a:rPr lang="es-ES" sz="1600"/>
              <a:t>Además, se conectarán equipos médicos avanzados como </a:t>
            </a:r>
            <a:r>
              <a:rPr lang="es-ES" sz="1600" b="1">
                <a:solidFill>
                  <a:srgbClr val="005C4A"/>
                </a:solidFill>
              </a:rPr>
              <a:t>SENSORES IOT</a:t>
            </a:r>
            <a:r>
              <a:rPr lang="es-ES" sz="1600"/>
              <a:t>, todos ellos enlazados a través de los terminales 5G del operario, para que puedan seguir utilizándose cuando se aleje del vehículo.</a:t>
            </a:r>
          </a:p>
        </p:txBody>
      </p:sp>
      <p:pic>
        <p:nvPicPr>
          <p:cNvPr id="5" name="Imagen 4"/>
          <p:cNvPicPr>
            <a:picLocks noChangeAspect="1"/>
          </p:cNvPicPr>
          <p:nvPr/>
        </p:nvPicPr>
        <p:blipFill>
          <a:blip r:embed="rId6"/>
          <a:stretch>
            <a:fillRect/>
          </a:stretch>
        </p:blipFill>
        <p:spPr>
          <a:xfrm>
            <a:off x="9122434" y="707077"/>
            <a:ext cx="2853859" cy="2002231"/>
          </a:xfrm>
          <a:prstGeom prst="rect">
            <a:avLst/>
          </a:prstGeom>
        </p:spPr>
      </p:pic>
      <p:pic>
        <p:nvPicPr>
          <p:cNvPr id="13"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14" name="Imagen 13"/>
          <p:cNvPicPr>
            <a:picLocks noChangeAspect="1"/>
          </p:cNvPicPr>
          <p:nvPr/>
        </p:nvPicPr>
        <p:blipFill>
          <a:blip r:embed="rId8">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16" name="Imagen 15"/>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17" name="Imagen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87683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CASOS DE USO</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Rectángulo 1"/>
          <p:cNvSpPr/>
          <p:nvPr/>
        </p:nvSpPr>
        <p:spPr>
          <a:xfrm>
            <a:off x="329430" y="873081"/>
            <a:ext cx="8803937" cy="1815882"/>
          </a:xfrm>
          <a:prstGeom prst="rect">
            <a:avLst/>
          </a:prstGeom>
        </p:spPr>
        <p:txBody>
          <a:bodyPr wrap="square">
            <a:spAutoFit/>
          </a:bodyPr>
          <a:lstStyle/>
          <a:p>
            <a:pPr algn="just"/>
            <a:r>
              <a:rPr lang="es-ES" sz="1600" b="1">
                <a:solidFill>
                  <a:srgbClr val="005C4A"/>
                </a:solidFill>
              </a:rPr>
              <a:t>2. ASISTENCIA MÉDICA REMOTA 5G: </a:t>
            </a:r>
            <a:r>
              <a:rPr lang="es-ES" sz="1600">
                <a:solidFill>
                  <a:schemeClr val="accent5"/>
                </a:solidFill>
              </a:rPr>
              <a:t>Guía paso a paso directamente en el campo de visión del operador de SAMUR, reemplazando las listas en papel propensas a errores y permitiendo la finalización de tareas con manos libres, optimizando así los procesos de fabricación. Esto maximiza la productividad, ahorrando hasta un 25% de tiempo, y reduce los errores hasta en un 50%. </a:t>
            </a:r>
          </a:p>
          <a:p>
            <a:pPr algn="just"/>
            <a:endParaRPr lang="es-ES" sz="1600">
              <a:solidFill>
                <a:schemeClr val="accent5"/>
              </a:solidFill>
            </a:endParaRPr>
          </a:p>
          <a:p>
            <a:pPr algn="just"/>
            <a:r>
              <a:rPr lang="es-ES" sz="1600">
                <a:solidFill>
                  <a:schemeClr val="accent5"/>
                </a:solidFill>
              </a:rPr>
              <a:t>Consta de dos componentes principales:</a:t>
            </a:r>
          </a:p>
        </p:txBody>
      </p:sp>
      <p:sp>
        <p:nvSpPr>
          <p:cNvPr id="5" name="Rectángulo 4"/>
          <p:cNvSpPr/>
          <p:nvPr/>
        </p:nvSpPr>
        <p:spPr>
          <a:xfrm>
            <a:off x="6623294" y="2687781"/>
            <a:ext cx="5086485" cy="1077218"/>
          </a:xfrm>
          <a:prstGeom prst="rect">
            <a:avLst/>
          </a:prstGeom>
        </p:spPr>
        <p:txBody>
          <a:bodyPr wrap="square">
            <a:spAutoFit/>
          </a:bodyPr>
          <a:lstStyle/>
          <a:p>
            <a:pPr algn="just"/>
            <a:r>
              <a:rPr lang="es-ES" sz="1600" b="1" err="1">
                <a:solidFill>
                  <a:srgbClr val="005C4A"/>
                </a:solidFill>
              </a:rPr>
              <a:t>Frontline</a:t>
            </a:r>
            <a:r>
              <a:rPr lang="es-ES" sz="1600" b="1">
                <a:solidFill>
                  <a:srgbClr val="005C4A"/>
                </a:solidFill>
              </a:rPr>
              <a:t> </a:t>
            </a:r>
            <a:r>
              <a:rPr lang="es-ES" sz="1600" b="1" err="1">
                <a:solidFill>
                  <a:srgbClr val="005C4A"/>
                </a:solidFill>
              </a:rPr>
              <a:t>Workplace</a:t>
            </a:r>
            <a:r>
              <a:rPr lang="es-ES" sz="1600" b="1">
                <a:solidFill>
                  <a:srgbClr val="005C4A"/>
                </a:solidFill>
              </a:rPr>
              <a:t>.</a:t>
            </a:r>
            <a:r>
              <a:rPr lang="es-ES" sz="1600"/>
              <a:t> Es el software cliente que se ejecuta en dispositivos como teléfonos inteligentes o tabletas y permite a los usuarios acceder al caso de uso del experto remoto. </a:t>
            </a:r>
          </a:p>
        </p:txBody>
      </p:sp>
      <p:sp>
        <p:nvSpPr>
          <p:cNvPr id="6" name="Rectángulo 5"/>
          <p:cNvSpPr/>
          <p:nvPr/>
        </p:nvSpPr>
        <p:spPr>
          <a:xfrm>
            <a:off x="329430" y="2687781"/>
            <a:ext cx="6096000" cy="1077218"/>
          </a:xfrm>
          <a:prstGeom prst="rect">
            <a:avLst/>
          </a:prstGeom>
        </p:spPr>
        <p:txBody>
          <a:bodyPr>
            <a:spAutoFit/>
          </a:bodyPr>
          <a:lstStyle/>
          <a:p>
            <a:pPr algn="just"/>
            <a:r>
              <a:rPr lang="es-ES" sz="1600" b="1" err="1">
                <a:solidFill>
                  <a:srgbClr val="005C4A"/>
                </a:solidFill>
              </a:rPr>
              <a:t>Frontline</a:t>
            </a:r>
            <a:r>
              <a:rPr lang="es-ES" sz="1600" b="1">
                <a:solidFill>
                  <a:srgbClr val="005C4A"/>
                </a:solidFill>
              </a:rPr>
              <a:t> </a:t>
            </a:r>
            <a:r>
              <a:rPr lang="es-ES" sz="1600" b="1" err="1">
                <a:solidFill>
                  <a:srgbClr val="005C4A"/>
                </a:solidFill>
              </a:rPr>
              <a:t>Command</a:t>
            </a:r>
            <a:r>
              <a:rPr lang="es-ES" sz="1600" b="1">
                <a:solidFill>
                  <a:srgbClr val="005C4A"/>
                </a:solidFill>
              </a:rPr>
              <a:t> Center</a:t>
            </a:r>
            <a:r>
              <a:rPr lang="es-ES" sz="1600"/>
              <a:t>. Funciona como un panel de gestión centralizado que permite al cliente administrar dispositivos y usuarios, crear flujos de trabajo, asignar tareas y brindar asistencia remota. </a:t>
            </a:r>
          </a:p>
        </p:txBody>
      </p:sp>
      <p:pic>
        <p:nvPicPr>
          <p:cNvPr id="7" name="Imagen 6"/>
          <p:cNvPicPr>
            <a:picLocks noChangeAspect="1"/>
          </p:cNvPicPr>
          <p:nvPr/>
        </p:nvPicPr>
        <p:blipFill>
          <a:blip r:embed="rId4"/>
          <a:stretch>
            <a:fillRect/>
          </a:stretch>
        </p:blipFill>
        <p:spPr>
          <a:xfrm>
            <a:off x="152006" y="3796561"/>
            <a:ext cx="6112316" cy="2729572"/>
          </a:xfrm>
          <a:prstGeom prst="rect">
            <a:avLst/>
          </a:prstGeom>
        </p:spPr>
      </p:pic>
      <p:pic>
        <p:nvPicPr>
          <p:cNvPr id="8" name="Imagen 7"/>
          <p:cNvPicPr>
            <a:picLocks noChangeAspect="1"/>
          </p:cNvPicPr>
          <p:nvPr/>
        </p:nvPicPr>
        <p:blipFill>
          <a:blip r:embed="rId5"/>
          <a:stretch>
            <a:fillRect/>
          </a:stretch>
        </p:blipFill>
        <p:spPr>
          <a:xfrm>
            <a:off x="7157373" y="3839249"/>
            <a:ext cx="4290936" cy="2395504"/>
          </a:xfrm>
          <a:prstGeom prst="rect">
            <a:avLst/>
          </a:prstGeom>
        </p:spPr>
      </p:pic>
      <p:pic>
        <p:nvPicPr>
          <p:cNvPr id="3" name="Imagen 2"/>
          <p:cNvPicPr>
            <a:picLocks noChangeAspect="1"/>
          </p:cNvPicPr>
          <p:nvPr/>
        </p:nvPicPr>
        <p:blipFill>
          <a:blip r:embed="rId6"/>
          <a:stretch>
            <a:fillRect/>
          </a:stretch>
        </p:blipFill>
        <p:spPr>
          <a:xfrm>
            <a:off x="9253619" y="741806"/>
            <a:ext cx="2456160" cy="1875225"/>
          </a:xfrm>
          <a:prstGeom prst="rect">
            <a:avLst/>
          </a:prstGeom>
        </p:spPr>
      </p:pic>
      <p:pic>
        <p:nvPicPr>
          <p:cNvPr id="13"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14" name="Imagen 13"/>
          <p:cNvPicPr>
            <a:picLocks noChangeAspect="1"/>
          </p:cNvPicPr>
          <p:nvPr/>
        </p:nvPicPr>
        <p:blipFill>
          <a:blip r:embed="rId8">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16" name="Imagen 15"/>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17" name="Imagen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75625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CASOS DE USO</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Rectángulo 1"/>
          <p:cNvSpPr/>
          <p:nvPr/>
        </p:nvSpPr>
        <p:spPr>
          <a:xfrm>
            <a:off x="329430" y="873081"/>
            <a:ext cx="8802966" cy="2308324"/>
          </a:xfrm>
          <a:prstGeom prst="rect">
            <a:avLst/>
          </a:prstGeom>
        </p:spPr>
        <p:txBody>
          <a:bodyPr wrap="square">
            <a:spAutoFit/>
          </a:bodyPr>
          <a:lstStyle/>
          <a:p>
            <a:pPr algn="just"/>
            <a:r>
              <a:rPr lang="es-ES" sz="1600" b="1">
                <a:solidFill>
                  <a:srgbClr val="005C4A"/>
                </a:solidFill>
              </a:rPr>
              <a:t>3. TRADUCCIÓN SIMULTÁNEA:</a:t>
            </a:r>
            <a:r>
              <a:rPr lang="es-ES" sz="1600">
                <a:solidFill>
                  <a:schemeClr val="accent5"/>
                </a:solidFill>
              </a:rPr>
              <a:t> </a:t>
            </a:r>
            <a:r>
              <a:rPr lang="es-ES" sz="1600"/>
              <a:t>Implicará una aplicación móvil instalada en el terminal reforzado previsto para el caso de uso de asistencia remota. Esta aplicación permitirá a los usuarios hablar en su propio idioma y generar un audio traducido con muy baja latencia en el idioma de destino.</a:t>
            </a:r>
          </a:p>
          <a:p>
            <a:pPr algn="just"/>
            <a:endParaRPr lang="es-ES" sz="1600"/>
          </a:p>
          <a:p>
            <a:pPr algn="just"/>
            <a:r>
              <a:rPr lang="es-ES" sz="1600">
                <a:solidFill>
                  <a:schemeClr val="accent5"/>
                </a:solidFill>
              </a:rPr>
              <a:t>Esto permitirá a los profesionales sanitarios del SAMUR establecer comunicaciones en tiempo real con los equipos de la Base 0, obteniendo un apoyo inmediato basado en la visualización en tiempo real del estado del paciente y de la actividad del técnico de urgencias o médico que lo atiende.</a:t>
            </a:r>
          </a:p>
        </p:txBody>
      </p:sp>
      <p:pic>
        <p:nvPicPr>
          <p:cNvPr id="3" name="Imagen 2"/>
          <p:cNvPicPr>
            <a:picLocks noChangeAspect="1"/>
          </p:cNvPicPr>
          <p:nvPr/>
        </p:nvPicPr>
        <p:blipFill>
          <a:blip r:embed="rId4">
            <a:clrChange>
              <a:clrFrom>
                <a:srgbClr val="FFFFFF"/>
              </a:clrFrom>
              <a:clrTo>
                <a:srgbClr val="FFFFFF">
                  <a:alpha val="0"/>
                </a:srgbClr>
              </a:clrTo>
            </a:clrChange>
          </a:blip>
          <a:stretch>
            <a:fillRect/>
          </a:stretch>
        </p:blipFill>
        <p:spPr>
          <a:xfrm>
            <a:off x="727922" y="3098463"/>
            <a:ext cx="10973424" cy="3657808"/>
          </a:xfrm>
          <a:prstGeom prst="rect">
            <a:avLst/>
          </a:prstGeom>
        </p:spPr>
      </p:pic>
      <p:pic>
        <p:nvPicPr>
          <p:cNvPr id="9" name="Imagen 8"/>
          <p:cNvPicPr>
            <a:picLocks noChangeAspect="1"/>
          </p:cNvPicPr>
          <p:nvPr/>
        </p:nvPicPr>
        <p:blipFill>
          <a:blip r:embed="rId5">
            <a:clrChange>
              <a:clrFrom>
                <a:srgbClr val="FFFFFF"/>
              </a:clrFrom>
              <a:clrTo>
                <a:srgbClr val="FFFFFF">
                  <a:alpha val="0"/>
                </a:srgbClr>
              </a:clrTo>
            </a:clrChange>
          </a:blip>
          <a:stretch>
            <a:fillRect/>
          </a:stretch>
        </p:blipFill>
        <p:spPr>
          <a:xfrm>
            <a:off x="1551923" y="3363059"/>
            <a:ext cx="1529350" cy="1175239"/>
          </a:xfrm>
          <a:prstGeom prst="rect">
            <a:avLst/>
          </a:prstGeom>
        </p:spPr>
      </p:pic>
      <p:pic>
        <p:nvPicPr>
          <p:cNvPr id="4" name="Imagen 3"/>
          <p:cNvPicPr>
            <a:picLocks noChangeAspect="1"/>
          </p:cNvPicPr>
          <p:nvPr/>
        </p:nvPicPr>
        <p:blipFill>
          <a:blip r:embed="rId6"/>
          <a:stretch>
            <a:fillRect/>
          </a:stretch>
        </p:blipFill>
        <p:spPr>
          <a:xfrm>
            <a:off x="9207795" y="811444"/>
            <a:ext cx="2875737" cy="2105365"/>
          </a:xfrm>
          <a:prstGeom prst="rect">
            <a:avLst/>
          </a:prstGeom>
        </p:spPr>
      </p:pic>
      <p:pic>
        <p:nvPicPr>
          <p:cNvPr id="11"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12" name="Imagen 11"/>
          <p:cNvPicPr>
            <a:picLocks noChangeAspect="1"/>
          </p:cNvPicPr>
          <p:nvPr/>
        </p:nvPicPr>
        <p:blipFill>
          <a:blip r:embed="rId8">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14" name="Imagen 13"/>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15" name="Imagen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162889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BEC273B3-D9E3-1403-51D9-CE2BBCB3F8ED}"/>
              </a:ext>
            </a:extLst>
          </p:cNvPr>
          <p:cNvPicPr>
            <a:picLocks noChangeAspect="1"/>
          </p:cNvPicPr>
          <p:nvPr/>
        </p:nvPicPr>
        <p:blipFill>
          <a:blip r:embed="rId3"/>
          <a:stretch>
            <a:fillRect/>
          </a:stretch>
        </p:blipFill>
        <p:spPr>
          <a:xfrm>
            <a:off x="3528140" y="3846636"/>
            <a:ext cx="2033265" cy="2900623"/>
          </a:xfrm>
          <a:prstGeom prst="rect">
            <a:avLst/>
          </a:prstGeom>
          <a:ln>
            <a:solidFill>
              <a:schemeClr val="tx1"/>
            </a:solidFill>
          </a:ln>
          <a:effectLst>
            <a:outerShdw blurRad="50800" dist="38100" dir="8100000" algn="tr" rotWithShape="0">
              <a:prstClr val="black">
                <a:alpha val="40000"/>
              </a:prstClr>
            </a:outerShdw>
          </a:effectLst>
        </p:spPr>
      </p:pic>
      <p:pic>
        <p:nvPicPr>
          <p:cNvPr id="84" name="Imagen 83">
            <a:extLst>
              <a:ext uri="{FF2B5EF4-FFF2-40B4-BE49-F238E27FC236}">
                <a16:creationId xmlns:a16="http://schemas.microsoft.com/office/drawing/2014/main" id="{EDCC7C2D-28CB-CCCD-BD3F-D4A9320655DB}"/>
              </a:ext>
            </a:extLst>
          </p:cNvPr>
          <p:cNvPicPr>
            <a:picLocks noChangeAspect="1"/>
          </p:cNvPicPr>
          <p:nvPr/>
        </p:nvPicPr>
        <p:blipFill>
          <a:blip r:embed="rId4"/>
          <a:stretch>
            <a:fillRect/>
          </a:stretch>
        </p:blipFill>
        <p:spPr>
          <a:xfrm>
            <a:off x="5879119" y="4358582"/>
            <a:ext cx="6138290" cy="2393548"/>
          </a:xfrm>
          <a:prstGeom prst="rect">
            <a:avLst/>
          </a:prstGeom>
        </p:spPr>
      </p:pic>
      <p:sp>
        <p:nvSpPr>
          <p:cNvPr id="74"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76" name="Gráfico 2">
            <a:extLst>
              <a:ext uri="{FF2B5EF4-FFF2-40B4-BE49-F238E27FC236}">
                <a16:creationId xmlns:a16="http://schemas.microsoft.com/office/drawing/2014/main" id="{FD856F47-C633-6371-57CE-D050175BF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77" name="Imagen 76"/>
          <p:cNvPicPr>
            <a:picLocks noChangeAspect="1"/>
          </p:cNvPicPr>
          <p:nvPr/>
        </p:nvPicPr>
        <p:blipFill>
          <a:blip r:embed="rId6">
            <a:clrChange>
              <a:clrFrom>
                <a:srgbClr val="000000"/>
              </a:clrFrom>
              <a:clrTo>
                <a:srgbClr val="000000">
                  <a:alpha val="0"/>
                </a:srgbClr>
              </a:clrTo>
            </a:clrChange>
          </a:blip>
          <a:stretch>
            <a:fillRect/>
          </a:stretch>
        </p:blipFill>
        <p:spPr>
          <a:xfrm>
            <a:off x="10231586" y="69294"/>
            <a:ext cx="556391" cy="547215"/>
          </a:xfrm>
          <a:prstGeom prst="rect">
            <a:avLst/>
          </a:prstGeom>
        </p:spPr>
      </p:pic>
      <p:sp>
        <p:nvSpPr>
          <p:cNvPr id="79" name="CuadroTexto 78">
            <a:extLst>
              <a:ext uri="{FF2B5EF4-FFF2-40B4-BE49-F238E27FC236}">
                <a16:creationId xmlns:a16="http://schemas.microsoft.com/office/drawing/2014/main" id="{54B22F23-AB25-449E-4DAB-EDB0A8039C5F}"/>
              </a:ext>
            </a:extLst>
          </p:cNvPr>
          <p:cNvSpPr txBox="1"/>
          <p:nvPr/>
        </p:nvSpPr>
        <p:spPr>
          <a:xfrm>
            <a:off x="1522999" y="1331737"/>
            <a:ext cx="7755099" cy="584775"/>
          </a:xfrm>
          <a:prstGeom prst="rect">
            <a:avLst/>
          </a:prstGeom>
          <a:noFill/>
        </p:spPr>
        <p:txBody>
          <a:bodyPr wrap="square" rtlCol="0">
            <a:spAutoFit/>
          </a:bodyPr>
          <a:lstStyle/>
          <a:p>
            <a:pPr algn="just"/>
            <a:r>
              <a:rPr lang="es-ES" sz="3200" b="1" i="1" dirty="0">
                <a:solidFill>
                  <a:srgbClr val="005C4A"/>
                </a:solidFill>
                <a:latin typeface="Calibri" panose="020F0502020204030204"/>
              </a:rPr>
              <a:t>CEF DIGITAL (</a:t>
            </a:r>
            <a:r>
              <a:rPr lang="es-ES" sz="3200" b="1" i="1" dirty="0" err="1">
                <a:solidFill>
                  <a:srgbClr val="005C4A"/>
                </a:solidFill>
                <a:latin typeface="Calibri" panose="020F0502020204030204"/>
              </a:rPr>
              <a:t>Connecting</a:t>
            </a:r>
            <a:r>
              <a:rPr lang="es-ES" sz="3200" b="1" i="1" dirty="0">
                <a:solidFill>
                  <a:srgbClr val="005C4A"/>
                </a:solidFill>
                <a:latin typeface="Calibri" panose="020F0502020204030204"/>
              </a:rPr>
              <a:t> </a:t>
            </a:r>
            <a:r>
              <a:rPr lang="es-ES" sz="3200" b="1" i="1" dirty="0" err="1">
                <a:solidFill>
                  <a:srgbClr val="005C4A"/>
                </a:solidFill>
                <a:latin typeface="Calibri" panose="020F0502020204030204"/>
              </a:rPr>
              <a:t>Europe</a:t>
            </a:r>
            <a:r>
              <a:rPr lang="es-ES" sz="3200" b="1" i="1" dirty="0">
                <a:solidFill>
                  <a:srgbClr val="005C4A"/>
                </a:solidFill>
                <a:latin typeface="Calibri" panose="020F0502020204030204"/>
              </a:rPr>
              <a:t> </a:t>
            </a:r>
            <a:r>
              <a:rPr lang="es-ES" sz="3200" b="1" i="1" dirty="0" err="1">
                <a:solidFill>
                  <a:srgbClr val="005C4A"/>
                </a:solidFill>
                <a:latin typeface="Calibri" panose="020F0502020204030204"/>
              </a:rPr>
              <a:t>Facility</a:t>
            </a:r>
            <a:r>
              <a:rPr lang="es-ES" sz="3200" b="1" i="1" dirty="0">
                <a:solidFill>
                  <a:srgbClr val="005C4A"/>
                </a:solidFill>
                <a:latin typeface="Calibri" panose="020F0502020204030204"/>
              </a:rPr>
              <a:t>)</a:t>
            </a:r>
          </a:p>
        </p:txBody>
      </p:sp>
      <p:pic>
        <p:nvPicPr>
          <p:cNvPr id="8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7314" y="1473130"/>
            <a:ext cx="1210668" cy="1554439"/>
          </a:xfrm>
          <a:prstGeom prst="rect">
            <a:avLst/>
          </a:prstGeom>
          <a:noFill/>
          <a:extLst>
            <a:ext uri="{909E8E84-426E-40DD-AFC4-6F175D3DCCD1}">
              <a14:hiddenFill xmlns:a14="http://schemas.microsoft.com/office/drawing/2010/main">
                <a:solidFill>
                  <a:srgbClr val="FFFFFF"/>
                </a:solidFill>
              </a14:hiddenFill>
            </a:ext>
          </a:extLst>
        </p:spPr>
      </p:pic>
      <p:sp>
        <p:nvSpPr>
          <p:cNvPr id="85" name="CuadroTexto 84">
            <a:extLst>
              <a:ext uri="{FF2B5EF4-FFF2-40B4-BE49-F238E27FC236}">
                <a16:creationId xmlns:a16="http://schemas.microsoft.com/office/drawing/2014/main" id="{54B22F23-AB25-449E-4DAB-EDB0A8039C5F}"/>
              </a:ext>
            </a:extLst>
          </p:cNvPr>
          <p:cNvSpPr txBox="1"/>
          <p:nvPr/>
        </p:nvSpPr>
        <p:spPr>
          <a:xfrm>
            <a:off x="6091500" y="3396862"/>
            <a:ext cx="5559941" cy="646331"/>
          </a:xfrm>
          <a:prstGeom prst="rect">
            <a:avLst/>
          </a:prstGeom>
          <a:noFill/>
        </p:spPr>
        <p:txBody>
          <a:bodyPr wrap="square" rtlCol="0">
            <a:spAutoFit/>
          </a:bodyPr>
          <a:lstStyle/>
          <a:p>
            <a:pPr algn="just"/>
            <a:r>
              <a:rPr lang="es-ES" sz="3600" b="1" i="1">
                <a:solidFill>
                  <a:srgbClr val="2F5597"/>
                </a:solidFill>
                <a:latin typeface="Calibri" panose="020F0502020204030204"/>
              </a:rPr>
              <a:t>9 </a:t>
            </a:r>
            <a:r>
              <a:rPr lang="es-ES" sz="2800" b="1" i="1">
                <a:solidFill>
                  <a:srgbClr val="2F5597"/>
                </a:solidFill>
                <a:latin typeface="Calibri" panose="020F0502020204030204"/>
              </a:rPr>
              <a:t>grandes proyectos </a:t>
            </a:r>
            <a:r>
              <a:rPr lang="es-ES" sz="2800" b="1" i="1">
                <a:solidFill>
                  <a:srgbClr val="FF0000"/>
                </a:solidFill>
                <a:latin typeface="Calibri" panose="020F0502020204030204"/>
              </a:rPr>
              <a:t>transversales</a:t>
            </a:r>
          </a:p>
        </p:txBody>
      </p:sp>
      <p:pic>
        <p:nvPicPr>
          <p:cNvPr id="86" name="Imagen 85"/>
          <p:cNvPicPr>
            <a:picLocks noChangeAspect="1"/>
          </p:cNvPicPr>
          <p:nvPr/>
        </p:nvPicPr>
        <p:blipFill>
          <a:blip r:embed="rId8"/>
          <a:stretch>
            <a:fillRect/>
          </a:stretch>
        </p:blipFill>
        <p:spPr>
          <a:xfrm>
            <a:off x="217314" y="3840121"/>
            <a:ext cx="2077992" cy="2907138"/>
          </a:xfrm>
          <a:prstGeom prst="rect">
            <a:avLst/>
          </a:prstGeom>
        </p:spPr>
      </p:pic>
      <p:sp>
        <p:nvSpPr>
          <p:cNvPr id="87" name="CuadroTexto 86">
            <a:extLst>
              <a:ext uri="{FF2B5EF4-FFF2-40B4-BE49-F238E27FC236}">
                <a16:creationId xmlns:a16="http://schemas.microsoft.com/office/drawing/2014/main" id="{54B22F23-AB25-449E-4DAB-EDB0A8039C5F}"/>
              </a:ext>
            </a:extLst>
          </p:cNvPr>
          <p:cNvSpPr txBox="1"/>
          <p:nvPr/>
        </p:nvSpPr>
        <p:spPr>
          <a:xfrm>
            <a:off x="1555105" y="2004255"/>
            <a:ext cx="6845946" cy="1077218"/>
          </a:xfrm>
          <a:prstGeom prst="rect">
            <a:avLst/>
          </a:prstGeom>
          <a:noFill/>
        </p:spPr>
        <p:txBody>
          <a:bodyPr wrap="square" rtlCol="0">
            <a:spAutoFit/>
          </a:bodyPr>
          <a:lstStyle/>
          <a:p>
            <a:pPr algn="just"/>
            <a:r>
              <a:rPr lang="es-ES" sz="1600" b="1" dirty="0">
                <a:solidFill>
                  <a:srgbClr val="005C4A"/>
                </a:solidFill>
              </a:rPr>
              <a:t>Apoya la implementación temprana de 5G y la infraestructura en el </a:t>
            </a:r>
            <a:r>
              <a:rPr lang="es-ES" sz="1600" b="1" dirty="0" err="1">
                <a:solidFill>
                  <a:srgbClr val="005C4A"/>
                </a:solidFill>
              </a:rPr>
              <a:t>Edge</a:t>
            </a:r>
            <a:r>
              <a:rPr lang="es-ES" sz="1600" b="1" dirty="0">
                <a:solidFill>
                  <a:srgbClr val="005C4A"/>
                </a:solidFill>
              </a:rPr>
              <a:t> </a:t>
            </a:r>
            <a:r>
              <a:rPr lang="es-ES" sz="1600" dirty="0">
                <a:latin typeface="Calibri" panose="020F0502020204030204" pitchFamily="34" charset="0"/>
                <a:cs typeface="Calibri" panose="020F0502020204030204" pitchFamily="34" charset="0"/>
              </a:rPr>
              <a:t>que posibilitan casos de uso para los llamados impulsores socioeconómicos (administraciones públicas, centros de salud, escuelas y otras instituciones de educación y capacitación).</a:t>
            </a:r>
          </a:p>
        </p:txBody>
      </p:sp>
      <p:pic>
        <p:nvPicPr>
          <p:cNvPr id="93" name="Imagen 9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8517" y="4513744"/>
            <a:ext cx="691910" cy="691909"/>
          </a:xfrm>
          <a:prstGeom prst="rect">
            <a:avLst/>
          </a:prstGeom>
        </p:spPr>
      </p:pic>
      <p:pic>
        <p:nvPicPr>
          <p:cNvPr id="94" name="Imagen 93"/>
          <p:cNvPicPr>
            <a:picLocks noChangeAspect="1"/>
          </p:cNvPicPr>
          <p:nvPr/>
        </p:nvPicPr>
        <p:blipFill>
          <a:blip r:embed="rId10"/>
          <a:stretch>
            <a:fillRect/>
          </a:stretch>
        </p:blipFill>
        <p:spPr>
          <a:xfrm>
            <a:off x="2337052" y="5375891"/>
            <a:ext cx="1124194" cy="358930"/>
          </a:xfrm>
          <a:prstGeom prst="rect">
            <a:avLst/>
          </a:prstGeom>
        </p:spPr>
      </p:pic>
      <p:pic>
        <p:nvPicPr>
          <p:cNvPr id="96" name="Imagen 95"/>
          <p:cNvPicPr>
            <a:picLocks noChangeAspect="1"/>
          </p:cNvPicPr>
          <p:nvPr/>
        </p:nvPicPr>
        <p:blipFill>
          <a:blip r:embed="rId11">
            <a:clrChange>
              <a:clrFrom>
                <a:srgbClr val="FFFFFF"/>
              </a:clrFrom>
              <a:clrTo>
                <a:srgbClr val="FFFFFF">
                  <a:alpha val="0"/>
                </a:srgbClr>
              </a:clrTo>
            </a:clrChange>
          </a:blip>
          <a:stretch>
            <a:fillRect/>
          </a:stretch>
        </p:blipFill>
        <p:spPr>
          <a:xfrm>
            <a:off x="11342852" y="3664094"/>
            <a:ext cx="742497" cy="785588"/>
          </a:xfrm>
          <a:prstGeom prst="rect">
            <a:avLst/>
          </a:prstGeom>
        </p:spPr>
      </p:pic>
      <p:sp>
        <p:nvSpPr>
          <p:cNvPr id="97" name="CuadroTexto 96">
            <a:extLst>
              <a:ext uri="{FF2B5EF4-FFF2-40B4-BE49-F238E27FC236}">
                <a16:creationId xmlns:a16="http://schemas.microsoft.com/office/drawing/2014/main" id="{54B22F23-AB25-449E-4DAB-EDB0A8039C5F}"/>
              </a:ext>
            </a:extLst>
          </p:cNvPr>
          <p:cNvSpPr txBox="1"/>
          <p:nvPr/>
        </p:nvSpPr>
        <p:spPr>
          <a:xfrm>
            <a:off x="6284190" y="3935832"/>
            <a:ext cx="5174559" cy="523220"/>
          </a:xfrm>
          <a:prstGeom prst="rect">
            <a:avLst/>
          </a:prstGeom>
          <a:noFill/>
        </p:spPr>
        <p:txBody>
          <a:bodyPr wrap="square" rtlCol="0">
            <a:spAutoFit/>
          </a:bodyPr>
          <a:lstStyle/>
          <a:p>
            <a:pPr algn="ctr"/>
            <a:r>
              <a:rPr lang="es-ES" sz="2800" b="1" i="1">
                <a:solidFill>
                  <a:srgbClr val="2F5597"/>
                </a:solidFill>
                <a:latin typeface="Calibri" panose="020F0502020204030204"/>
              </a:rPr>
              <a:t>Digital &amp; Verde</a:t>
            </a:r>
          </a:p>
        </p:txBody>
      </p:sp>
      <p:pic>
        <p:nvPicPr>
          <p:cNvPr id="98" name="Imagen 97">
            <a:extLst>
              <a:ext uri="{FF2B5EF4-FFF2-40B4-BE49-F238E27FC236}">
                <a16:creationId xmlns:a16="http://schemas.microsoft.com/office/drawing/2014/main" id="{413CB3FA-E5FC-4DF1-E416-2221065DD2DB}"/>
              </a:ext>
            </a:extLst>
          </p:cNvPr>
          <p:cNvPicPr>
            <a:picLocks noChangeAspect="1"/>
          </p:cNvPicPr>
          <p:nvPr/>
        </p:nvPicPr>
        <p:blipFill>
          <a:blip r:embed="rId12"/>
          <a:srcRect/>
          <a:stretch/>
        </p:blipFill>
        <p:spPr>
          <a:xfrm>
            <a:off x="10831157" y="6471758"/>
            <a:ext cx="1220222" cy="354313"/>
          </a:xfrm>
          <a:prstGeom prst="rect">
            <a:avLst/>
          </a:prstGeom>
        </p:spPr>
      </p:pic>
      <p:sp>
        <p:nvSpPr>
          <p:cNvPr id="2" name="Rectángulo 1"/>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MARCO ESTRATÉGICO DE TRANSFORMACIÓN DIGITAL DE MADRID</a:t>
            </a:r>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25" name="Imagen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76470" y="1131903"/>
            <a:ext cx="3119671" cy="2091715"/>
          </a:xfrm>
          <a:prstGeom prst="rect">
            <a:avLst/>
          </a:prstGeom>
          <a:effectLst>
            <a:outerShdw blurRad="50800" dist="50800" dir="5400000" algn="ctr" rotWithShape="0">
              <a:srgbClr val="000000">
                <a:alpha val="20000"/>
              </a:srgbClr>
            </a:outerShdw>
          </a:effectLst>
        </p:spPr>
      </p:pic>
      <p:pic>
        <p:nvPicPr>
          <p:cNvPr id="21" name="Imagen 20"/>
          <p:cNvPicPr>
            <a:picLocks noChangeAspect="1"/>
          </p:cNvPicPr>
          <p:nvPr/>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22" name="Image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4033135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56071" y="6417861"/>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_tradnl"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BENEFICIOS</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Rectángulo 1"/>
          <p:cNvSpPr/>
          <p:nvPr/>
        </p:nvSpPr>
        <p:spPr>
          <a:xfrm>
            <a:off x="1076976" y="5507387"/>
            <a:ext cx="10734024" cy="584775"/>
          </a:xfrm>
          <a:prstGeom prst="rect">
            <a:avLst/>
          </a:prstGeom>
        </p:spPr>
        <p:txBody>
          <a:bodyPr wrap="square">
            <a:spAutoFit/>
          </a:bodyPr>
          <a:lstStyle/>
          <a:p>
            <a:pPr algn="just"/>
            <a:r>
              <a:rPr lang="es-ES" sz="1600" b="1">
                <a:solidFill>
                  <a:srgbClr val="005C4A"/>
                </a:solidFill>
              </a:rPr>
              <a:t>POSICIONAMIENTO INTERNACIONAL</a:t>
            </a:r>
            <a:r>
              <a:rPr lang="es-ES" sz="1600">
                <a:solidFill>
                  <a:schemeClr val="accent5"/>
                </a:solidFill>
              </a:rPr>
              <a:t>: Este despliegue situará a la ciudad de Madrid en una posición relevante respecto a la aplicación de las tecnologías 5G en el entorno de la gestión de emergencias.</a:t>
            </a:r>
          </a:p>
        </p:txBody>
      </p:sp>
      <p:pic>
        <p:nvPicPr>
          <p:cNvPr id="5" name="Imagen 4"/>
          <p:cNvPicPr>
            <a:picLocks noChangeAspect="1"/>
          </p:cNvPicPr>
          <p:nvPr/>
        </p:nvPicPr>
        <p:blipFill>
          <a:blip r:embed="rId4">
            <a:clrChange>
              <a:clrFrom>
                <a:srgbClr val="F7F7F7"/>
              </a:clrFrom>
              <a:clrTo>
                <a:srgbClr val="F7F7F7">
                  <a:alpha val="0"/>
                </a:srgbClr>
              </a:clrTo>
            </a:clrChange>
          </a:blip>
          <a:stretch>
            <a:fillRect/>
          </a:stretch>
        </p:blipFill>
        <p:spPr>
          <a:xfrm>
            <a:off x="214978" y="982094"/>
            <a:ext cx="752585" cy="875575"/>
          </a:xfrm>
          <a:prstGeom prst="rect">
            <a:avLst/>
          </a:prstGeom>
        </p:spPr>
      </p:pic>
      <p:sp>
        <p:nvSpPr>
          <p:cNvPr id="6" name="Rectángulo 5"/>
          <p:cNvSpPr/>
          <p:nvPr/>
        </p:nvSpPr>
        <p:spPr>
          <a:xfrm>
            <a:off x="967563" y="1004383"/>
            <a:ext cx="10843437" cy="830997"/>
          </a:xfrm>
          <a:prstGeom prst="rect">
            <a:avLst/>
          </a:prstGeom>
        </p:spPr>
        <p:txBody>
          <a:bodyPr wrap="square">
            <a:spAutoFit/>
          </a:bodyPr>
          <a:lstStyle/>
          <a:p>
            <a:pPr algn="just"/>
            <a:r>
              <a:rPr lang="es-ES" sz="1600" b="1" dirty="0">
                <a:solidFill>
                  <a:srgbClr val="005C4A"/>
                </a:solidFill>
              </a:rPr>
              <a:t>MEJORA DE LA SEGURIDAD EN TÚNELES</a:t>
            </a:r>
            <a:r>
              <a:rPr lang="es-ES" sz="1600" dirty="0">
                <a:solidFill>
                  <a:schemeClr val="accent5"/>
                </a:solidFill>
              </a:rPr>
              <a:t>: Disponer de conectividad 5G en túneles de </a:t>
            </a:r>
            <a:r>
              <a:rPr lang="es-ES" sz="1600">
                <a:solidFill>
                  <a:schemeClr val="accent5"/>
                </a:solidFill>
              </a:rPr>
              <a:t>la M-30 </a:t>
            </a:r>
            <a:r>
              <a:rPr lang="es-ES" sz="1600" dirty="0">
                <a:solidFill>
                  <a:schemeClr val="accent5"/>
                </a:solidFill>
              </a:rPr>
              <a:t>permitirá mejorar la seguridad, sobre todo en situaciones de emergencia donde los efectivos del SAMUR tienen dificultades de comunicación con la Base.​</a:t>
            </a:r>
          </a:p>
        </p:txBody>
      </p:sp>
      <p:pic>
        <p:nvPicPr>
          <p:cNvPr id="7" name="Imagen 6"/>
          <p:cNvPicPr>
            <a:picLocks noChangeAspect="1"/>
          </p:cNvPicPr>
          <p:nvPr/>
        </p:nvPicPr>
        <p:blipFill>
          <a:blip r:embed="rId5">
            <a:clrChange>
              <a:clrFrom>
                <a:srgbClr val="F7F7F7"/>
              </a:clrFrom>
              <a:clrTo>
                <a:srgbClr val="F7F7F7">
                  <a:alpha val="0"/>
                </a:srgbClr>
              </a:clrTo>
            </a:clrChange>
          </a:blip>
          <a:stretch>
            <a:fillRect/>
          </a:stretch>
        </p:blipFill>
        <p:spPr>
          <a:xfrm>
            <a:off x="214978" y="2254818"/>
            <a:ext cx="778370" cy="786154"/>
          </a:xfrm>
          <a:prstGeom prst="rect">
            <a:avLst/>
          </a:prstGeom>
        </p:spPr>
      </p:pic>
      <p:sp>
        <p:nvSpPr>
          <p:cNvPr id="8" name="Rectángulo 7"/>
          <p:cNvSpPr/>
          <p:nvPr/>
        </p:nvSpPr>
        <p:spPr>
          <a:xfrm>
            <a:off x="993347" y="2217008"/>
            <a:ext cx="10843437" cy="861774"/>
          </a:xfrm>
          <a:prstGeom prst="rect">
            <a:avLst/>
          </a:prstGeom>
        </p:spPr>
        <p:txBody>
          <a:bodyPr wrap="square">
            <a:spAutoFit/>
          </a:bodyPr>
          <a:lstStyle/>
          <a:p>
            <a:pPr algn="just"/>
            <a:r>
              <a:rPr lang="es-ES" sz="1600" b="1" dirty="0">
                <a:solidFill>
                  <a:srgbClr val="005C4A"/>
                </a:solidFill>
              </a:rPr>
              <a:t>AHORRO PARA EL CIUDADANO</a:t>
            </a:r>
            <a:r>
              <a:rPr lang="es-ES" sz="1600" dirty="0">
                <a:solidFill>
                  <a:schemeClr val="accent5"/>
                </a:solidFill>
              </a:rPr>
              <a:t>: Gracias a los fondos europeos que </a:t>
            </a:r>
            <a:r>
              <a:rPr lang="es-ES" sz="1800" dirty="0">
                <a:solidFill>
                  <a:schemeClr val="accent5"/>
                </a:solidFill>
              </a:rPr>
              <a:t>subvencionan</a:t>
            </a:r>
            <a:r>
              <a:rPr lang="es-ES" sz="1600" dirty="0">
                <a:solidFill>
                  <a:schemeClr val="accent5"/>
                </a:solidFill>
              </a:rPr>
              <a:t> este despliegue, no será necesaria financiación pública adicional para conseguir cobertura 5Gen los túneles de la M-30, ya que no está en los planes de despliegue de las operadoras a corto plazo.​</a:t>
            </a:r>
          </a:p>
        </p:txBody>
      </p:sp>
      <p:pic>
        <p:nvPicPr>
          <p:cNvPr id="10" name="Imagen 9"/>
          <p:cNvPicPr>
            <a:picLocks noChangeAspect="1"/>
          </p:cNvPicPr>
          <p:nvPr/>
        </p:nvPicPr>
        <p:blipFill>
          <a:blip r:embed="rId6">
            <a:clrChange>
              <a:clrFrom>
                <a:srgbClr val="F7F7F7"/>
              </a:clrFrom>
              <a:clrTo>
                <a:srgbClr val="F7F7F7">
                  <a:alpha val="0"/>
                </a:srgbClr>
              </a:clrTo>
            </a:clrChange>
          </a:blip>
          <a:stretch>
            <a:fillRect/>
          </a:stretch>
        </p:blipFill>
        <p:spPr>
          <a:xfrm>
            <a:off x="205041" y="3320094"/>
            <a:ext cx="798244" cy="691357"/>
          </a:xfrm>
          <a:prstGeom prst="rect">
            <a:avLst/>
          </a:prstGeom>
        </p:spPr>
      </p:pic>
      <p:sp>
        <p:nvSpPr>
          <p:cNvPr id="11" name="Rectángulo 10"/>
          <p:cNvSpPr/>
          <p:nvPr/>
        </p:nvSpPr>
        <p:spPr>
          <a:xfrm>
            <a:off x="1022269" y="3373385"/>
            <a:ext cx="10843437" cy="584775"/>
          </a:xfrm>
          <a:prstGeom prst="rect">
            <a:avLst/>
          </a:prstGeom>
        </p:spPr>
        <p:txBody>
          <a:bodyPr wrap="square">
            <a:spAutoFit/>
          </a:bodyPr>
          <a:lstStyle/>
          <a:p>
            <a:pPr algn="just"/>
            <a:r>
              <a:rPr lang="es-ES" sz="1600" b="1">
                <a:solidFill>
                  <a:srgbClr val="005C4A"/>
                </a:solidFill>
              </a:rPr>
              <a:t>SERVICIOS PARA EL CIUDADANO</a:t>
            </a:r>
            <a:r>
              <a:rPr lang="es-ES" sz="1600">
                <a:solidFill>
                  <a:schemeClr val="accent5"/>
                </a:solidFill>
              </a:rPr>
              <a:t>: El despliegue del equipamiento permanecerá una vez finalizado el proyecto, con lo que los ciudadanos podrán aprovechar los servicios ofrecidos por la operadora.​</a:t>
            </a:r>
          </a:p>
        </p:txBody>
      </p:sp>
      <p:pic>
        <p:nvPicPr>
          <p:cNvPr id="12" name="Imagen 11"/>
          <p:cNvPicPr>
            <a:picLocks noChangeAspect="1"/>
          </p:cNvPicPr>
          <p:nvPr/>
        </p:nvPicPr>
        <p:blipFill>
          <a:blip r:embed="rId7">
            <a:clrChange>
              <a:clrFrom>
                <a:srgbClr val="F7F7F7"/>
              </a:clrFrom>
              <a:clrTo>
                <a:srgbClr val="F7F7F7">
                  <a:alpha val="0"/>
                </a:srgbClr>
              </a:clrTo>
            </a:clrChange>
          </a:blip>
          <a:stretch>
            <a:fillRect/>
          </a:stretch>
        </p:blipFill>
        <p:spPr>
          <a:xfrm>
            <a:off x="141288" y="4170343"/>
            <a:ext cx="925750" cy="1003459"/>
          </a:xfrm>
          <a:prstGeom prst="rect">
            <a:avLst/>
          </a:prstGeom>
        </p:spPr>
      </p:pic>
      <p:sp>
        <p:nvSpPr>
          <p:cNvPr id="13" name="Rectángulo 12"/>
          <p:cNvSpPr/>
          <p:nvPr/>
        </p:nvSpPr>
        <p:spPr>
          <a:xfrm>
            <a:off x="1076976" y="4379685"/>
            <a:ext cx="10734024" cy="584775"/>
          </a:xfrm>
          <a:prstGeom prst="rect">
            <a:avLst/>
          </a:prstGeom>
        </p:spPr>
        <p:txBody>
          <a:bodyPr wrap="square">
            <a:spAutoFit/>
          </a:bodyPr>
          <a:lstStyle/>
          <a:p>
            <a:pPr algn="just"/>
            <a:r>
              <a:rPr lang="es-ES" sz="1600" b="1">
                <a:solidFill>
                  <a:srgbClr val="005C4A"/>
                </a:solidFill>
              </a:rPr>
              <a:t>CASOS DE USO INNOVADORES</a:t>
            </a:r>
            <a:r>
              <a:rPr lang="es-ES" sz="1600">
                <a:solidFill>
                  <a:schemeClr val="accent5"/>
                </a:solidFill>
              </a:rPr>
              <a:t>: Se desplegarán 3 casos de uso innovadores que podrán en valor las cualidades de la tecnología 5G y sus beneficios.​</a:t>
            </a:r>
          </a:p>
        </p:txBody>
      </p:sp>
      <p:pic>
        <p:nvPicPr>
          <p:cNvPr id="14" name="Imagen 13"/>
          <p:cNvPicPr>
            <a:picLocks noChangeAspect="1"/>
          </p:cNvPicPr>
          <p:nvPr/>
        </p:nvPicPr>
        <p:blipFill>
          <a:blip r:embed="rId8">
            <a:clrChange>
              <a:clrFrom>
                <a:srgbClr val="F7F7F7"/>
              </a:clrFrom>
              <a:clrTo>
                <a:srgbClr val="F7F7F7">
                  <a:alpha val="0"/>
                </a:srgbClr>
              </a:clrTo>
            </a:clrChange>
          </a:blip>
          <a:stretch>
            <a:fillRect/>
          </a:stretch>
        </p:blipFill>
        <p:spPr>
          <a:xfrm>
            <a:off x="151226" y="5328686"/>
            <a:ext cx="986255" cy="942177"/>
          </a:xfrm>
          <a:prstGeom prst="rect">
            <a:avLst/>
          </a:prstGeom>
        </p:spPr>
      </p:pic>
      <p:pic>
        <p:nvPicPr>
          <p:cNvPr id="17" name="Gráfico 2">
            <a:extLst>
              <a:ext uri="{FF2B5EF4-FFF2-40B4-BE49-F238E27FC236}">
                <a16:creationId xmlns:a16="http://schemas.microsoft.com/office/drawing/2014/main" id="{FD856F47-C633-6371-57CE-D050175BF5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18" name="Imagen 17"/>
          <p:cNvPicPr>
            <a:picLocks noChangeAspect="1"/>
          </p:cNvPicPr>
          <p:nvPr/>
        </p:nvPicPr>
        <p:blipFill>
          <a:blip r:embed="rId10">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20" name="Imagen 19"/>
          <p:cNvPicPr>
            <a:picLocks noChangeAspect="1"/>
          </p:cNvPicPr>
          <p:nvPr/>
        </p:nvPicPr>
        <p:blipFill>
          <a:blip r:embed="rId11">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21" name="Imagen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110714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riángulo isósceles 45">
            <a:extLst>
              <a:ext uri="{FF2B5EF4-FFF2-40B4-BE49-F238E27FC236}">
                <a16:creationId xmlns:a16="http://schemas.microsoft.com/office/drawing/2014/main" id="{51872E27-3C2B-4883-A005-3C8E07FA1898}"/>
              </a:ext>
            </a:extLst>
          </p:cNvPr>
          <p:cNvSpPr/>
          <p:nvPr/>
        </p:nvSpPr>
        <p:spPr>
          <a:xfrm rot="10800000" flipV="1">
            <a:off x="2400274" y="4118018"/>
            <a:ext cx="7476405" cy="45719"/>
          </a:xfrm>
          <a:custGeom>
            <a:avLst/>
            <a:gdLst>
              <a:gd name="connsiteX0" fmla="*/ 0 w 5309117"/>
              <a:gd name="connsiteY0" fmla="*/ 1611883 h 1611883"/>
              <a:gd name="connsiteX1" fmla="*/ 2645533 w 5309117"/>
              <a:gd name="connsiteY1" fmla="*/ 0 h 1611883"/>
              <a:gd name="connsiteX2" fmla="*/ 5309117 w 5309117"/>
              <a:gd name="connsiteY2" fmla="*/ 1611883 h 1611883"/>
              <a:gd name="connsiteX3" fmla="*/ 0 w 5309117"/>
              <a:gd name="connsiteY3" fmla="*/ 1611883 h 1611883"/>
              <a:gd name="connsiteX0" fmla="*/ 0 w 5309117"/>
              <a:gd name="connsiteY0" fmla="*/ 0 h 0"/>
              <a:gd name="connsiteX1" fmla="*/ 5309117 w 5309117"/>
              <a:gd name="connsiteY1" fmla="*/ 0 h 0"/>
              <a:gd name="connsiteX2" fmla="*/ 5309117 w 5309117"/>
              <a:gd name="connsiteY2" fmla="*/ 0 h 0"/>
              <a:gd name="connsiteX3" fmla="*/ 0 w 5309117"/>
              <a:gd name="connsiteY3" fmla="*/ 0 h 0"/>
            </a:gdLst>
            <a:ahLst/>
            <a:cxnLst>
              <a:cxn ang="0">
                <a:pos x="connsiteX0" y="connsiteY0"/>
              </a:cxn>
              <a:cxn ang="0">
                <a:pos x="connsiteX1" y="connsiteY1"/>
              </a:cxn>
              <a:cxn ang="0">
                <a:pos x="connsiteX2" y="connsiteY2"/>
              </a:cxn>
              <a:cxn ang="0">
                <a:pos x="connsiteX3" y="connsiteY3"/>
              </a:cxn>
            </a:cxnLst>
            <a:rect l="l" t="t" r="r" b="b"/>
            <a:pathLst>
              <a:path w="5309117">
                <a:moveTo>
                  <a:pt x="0" y="0"/>
                </a:moveTo>
                <a:lnTo>
                  <a:pt x="5309117" y="0"/>
                </a:lnTo>
                <a:lnTo>
                  <a:pt x="5309117" y="0"/>
                </a:lnTo>
                <a:lnTo>
                  <a:pt x="0" y="0"/>
                </a:lnTo>
                <a:close/>
              </a:path>
            </a:pathLst>
          </a:custGeom>
          <a:noFill/>
          <a:ln w="76200">
            <a:solidFill>
              <a:srgbClr val="00A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ángulo: esquinas redondeadas 44">
            <a:extLst>
              <a:ext uri="{FF2B5EF4-FFF2-40B4-BE49-F238E27FC236}">
                <a16:creationId xmlns:a16="http://schemas.microsoft.com/office/drawing/2014/main" id="{AE7733F7-9D02-4628-8DF1-4A32BAED24F8}"/>
              </a:ext>
            </a:extLst>
          </p:cNvPr>
          <p:cNvSpPr/>
          <p:nvPr/>
        </p:nvSpPr>
        <p:spPr>
          <a:xfrm>
            <a:off x="150124" y="2040321"/>
            <a:ext cx="11883629" cy="3321604"/>
          </a:xfrm>
          <a:prstGeom prst="roundRect">
            <a:avLst/>
          </a:prstGeom>
          <a:noFill/>
          <a:ln w="76200">
            <a:solidFill>
              <a:srgbClr val="00A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ángulo: esquinas redondeadas 42">
            <a:extLst>
              <a:ext uri="{FF2B5EF4-FFF2-40B4-BE49-F238E27FC236}">
                <a16:creationId xmlns:a16="http://schemas.microsoft.com/office/drawing/2014/main" id="{2CA88013-5BDD-AE35-DFFB-2FDBC92B5C7F}"/>
              </a:ext>
            </a:extLst>
          </p:cNvPr>
          <p:cNvSpPr/>
          <p:nvPr/>
        </p:nvSpPr>
        <p:spPr>
          <a:xfrm>
            <a:off x="4314845" y="1251628"/>
            <a:ext cx="3554187" cy="1479683"/>
          </a:xfrm>
          <a:prstGeom prst="roundRect">
            <a:avLst/>
          </a:prstGeom>
          <a:solidFill>
            <a:srgbClr val="FFFFFF"/>
          </a:solidFill>
          <a:ln w="12700">
            <a:solidFill>
              <a:srgbClr val="003DF6"/>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6" name="Rectángulo: esquinas redondeadas 42">
            <a:extLst>
              <a:ext uri="{FF2B5EF4-FFF2-40B4-BE49-F238E27FC236}">
                <a16:creationId xmlns:a16="http://schemas.microsoft.com/office/drawing/2014/main" id="{9A151720-1684-4820-8CAE-9D6DE2985F86}"/>
              </a:ext>
            </a:extLst>
          </p:cNvPr>
          <p:cNvSpPr/>
          <p:nvPr/>
        </p:nvSpPr>
        <p:spPr>
          <a:xfrm>
            <a:off x="243937" y="3058923"/>
            <a:ext cx="2129284" cy="2018052"/>
          </a:xfrm>
          <a:prstGeom prst="roundRect">
            <a:avLst/>
          </a:prstGeom>
          <a:solidFill>
            <a:srgbClr val="FFFFFF"/>
          </a:solidFill>
          <a:ln w="12700">
            <a:solidFill>
              <a:srgbClr val="003DF6"/>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ángulo: esquinas redondeadas 42">
            <a:extLst>
              <a:ext uri="{FF2B5EF4-FFF2-40B4-BE49-F238E27FC236}">
                <a16:creationId xmlns:a16="http://schemas.microsoft.com/office/drawing/2014/main" id="{E804C1B9-525F-476A-A770-1F8B8286E8CA}"/>
              </a:ext>
            </a:extLst>
          </p:cNvPr>
          <p:cNvSpPr/>
          <p:nvPr/>
        </p:nvSpPr>
        <p:spPr>
          <a:xfrm>
            <a:off x="4768667" y="3058923"/>
            <a:ext cx="2995283" cy="1979927"/>
          </a:xfrm>
          <a:prstGeom prst="roundRect">
            <a:avLst/>
          </a:prstGeom>
          <a:solidFill>
            <a:srgbClr val="FFFFFF"/>
          </a:solidFill>
          <a:ln w="12700">
            <a:solidFill>
              <a:srgbClr val="003DF6"/>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ángulo: esquinas redondeadas 42">
            <a:extLst>
              <a:ext uri="{FF2B5EF4-FFF2-40B4-BE49-F238E27FC236}">
                <a16:creationId xmlns:a16="http://schemas.microsoft.com/office/drawing/2014/main" id="{BD531334-3732-4553-BC34-79FB8A17B601}"/>
              </a:ext>
            </a:extLst>
          </p:cNvPr>
          <p:cNvSpPr/>
          <p:nvPr/>
        </p:nvSpPr>
        <p:spPr>
          <a:xfrm>
            <a:off x="2546141" y="3058923"/>
            <a:ext cx="2049606" cy="1973240"/>
          </a:xfrm>
          <a:prstGeom prst="roundRect">
            <a:avLst/>
          </a:prstGeom>
          <a:solidFill>
            <a:srgbClr val="FFFFFF"/>
          </a:solidFill>
          <a:ln w="12700">
            <a:solidFill>
              <a:srgbClr val="003DF6"/>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ángulo: esquinas redondeadas 42">
            <a:extLst>
              <a:ext uri="{FF2B5EF4-FFF2-40B4-BE49-F238E27FC236}">
                <a16:creationId xmlns:a16="http://schemas.microsoft.com/office/drawing/2014/main" id="{08DFB3EF-57BC-43EE-8579-E13D0C8CD61F}"/>
              </a:ext>
            </a:extLst>
          </p:cNvPr>
          <p:cNvSpPr/>
          <p:nvPr/>
        </p:nvSpPr>
        <p:spPr>
          <a:xfrm>
            <a:off x="7936870" y="3058923"/>
            <a:ext cx="1939445" cy="1973471"/>
          </a:xfrm>
          <a:prstGeom prst="roundRect">
            <a:avLst/>
          </a:prstGeom>
          <a:solidFill>
            <a:srgbClr val="FFFFFF"/>
          </a:solidFill>
          <a:ln w="12700">
            <a:solidFill>
              <a:srgbClr val="003DF6"/>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8" name="Rectángulo: esquinas redondeadas 42">
            <a:extLst>
              <a:ext uri="{FF2B5EF4-FFF2-40B4-BE49-F238E27FC236}">
                <a16:creationId xmlns:a16="http://schemas.microsoft.com/office/drawing/2014/main" id="{08E27E3C-BFA1-45A5-9766-07DFE549908A}"/>
              </a:ext>
            </a:extLst>
          </p:cNvPr>
          <p:cNvSpPr/>
          <p:nvPr/>
        </p:nvSpPr>
        <p:spPr>
          <a:xfrm>
            <a:off x="10049235" y="3058923"/>
            <a:ext cx="1853234" cy="1929398"/>
          </a:xfrm>
          <a:prstGeom prst="roundRect">
            <a:avLst/>
          </a:prstGeom>
          <a:solidFill>
            <a:srgbClr val="FFFFFF"/>
          </a:solidFill>
          <a:ln w="12700">
            <a:solidFill>
              <a:srgbClr val="003DF6"/>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503687"/>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000" b="1">
                <a:solidFill>
                  <a:schemeClr val="lt1"/>
                </a:solidFill>
                <a:latin typeface="Lato" panose="020F0502020204030203" pitchFamily="34" charset="0"/>
                <a:ea typeface="Lato" panose="020F0502020204030203" pitchFamily="34" charset="0"/>
                <a:cs typeface="Lato" panose="020F0502020204030203" pitchFamily="34" charset="0"/>
                <a:sym typeface="Calibri"/>
              </a:rPr>
              <a:t>WORK PACKS DEL PROYECTO</a:t>
            </a:r>
            <a:endParaRPr lang="es-ES" sz="2000">
              <a:latin typeface="Lato" panose="020F0502020204030203" pitchFamily="34" charset="0"/>
              <a:ea typeface="Lato" panose="020F0502020204030203" pitchFamily="34" charset="0"/>
              <a:cs typeface="Lato" panose="020F0502020204030203" pitchFamily="34" charset="0"/>
            </a:endParaRPr>
          </a:p>
        </p:txBody>
      </p:sp>
      <p:sp>
        <p:nvSpPr>
          <p:cNvPr id="10" name="CuadroTexto 9"/>
          <p:cNvSpPr txBox="1"/>
          <p:nvPr/>
        </p:nvSpPr>
        <p:spPr>
          <a:xfrm>
            <a:off x="4346619" y="2161821"/>
            <a:ext cx="3443010" cy="523220"/>
          </a:xfrm>
          <a:prstGeom prst="rect">
            <a:avLst/>
          </a:prstGeom>
          <a:noFill/>
        </p:spPr>
        <p:txBody>
          <a:bodyPr wrap="square" rtlCol="0">
            <a:spAutoFit/>
          </a:bodyPr>
          <a:lstStyle/>
          <a:p>
            <a:pPr algn="just">
              <a:spcBef>
                <a:spcPts val="100"/>
              </a:spcBef>
            </a:pPr>
            <a:r>
              <a:rPr lang="es-ES"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sz="1800" b="1">
              <a:solidFill>
                <a:srgbClr val="005C4A"/>
              </a:solidFill>
              <a:latin typeface="Lato" panose="020B0604020202020204" charset="0"/>
              <a:ea typeface="Lato" panose="020B0604020202020204" charset="0"/>
              <a:cs typeface="Lato" panose="020B0604020202020204" charset="0"/>
            </a:endParaRPr>
          </a:p>
        </p:txBody>
      </p:sp>
      <p:sp>
        <p:nvSpPr>
          <p:cNvPr id="11" name="Google Shape;49;p2"/>
          <p:cNvSpPr txBox="1"/>
          <p:nvPr/>
        </p:nvSpPr>
        <p:spPr>
          <a:xfrm>
            <a:off x="4497872" y="1347961"/>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4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24" name="CuadroTexto 23">
            <a:extLst>
              <a:ext uri="{FF2B5EF4-FFF2-40B4-BE49-F238E27FC236}">
                <a16:creationId xmlns:a16="http://schemas.microsoft.com/office/drawing/2014/main" id="{0C2CE078-2EAD-4547-85DE-B815A3E9EADC}"/>
              </a:ext>
            </a:extLst>
          </p:cNvPr>
          <p:cNvSpPr txBox="1"/>
          <p:nvPr/>
        </p:nvSpPr>
        <p:spPr>
          <a:xfrm>
            <a:off x="269101" y="3963050"/>
            <a:ext cx="2132905" cy="954107"/>
          </a:xfrm>
          <a:prstGeom prst="rect">
            <a:avLst/>
          </a:prstGeom>
          <a:noFill/>
        </p:spPr>
        <p:txBody>
          <a:bodyPr wrap="square" rtlCol="0">
            <a:spAutoFit/>
          </a:bodyPr>
          <a:lstStyle/>
          <a:p>
            <a:pPr algn="just">
              <a:spcBef>
                <a:spcPts val="100"/>
              </a:spcBef>
            </a:pPr>
            <a:r>
              <a:rPr lang="es-ES" b="1">
                <a:solidFill>
                  <a:srgbClr val="005C4A"/>
                </a:solidFill>
                <a:latin typeface="Lato" panose="020B0604020202020204" charset="0"/>
                <a:ea typeface="Lato" panose="020B0604020202020204" charset="0"/>
                <a:cs typeface="Lato" panose="020B0604020202020204" charset="0"/>
              </a:rPr>
              <a:t>DISEÑO, INSTALACIÓN Y PUESTA EN MARCHA </a:t>
            </a:r>
            <a:r>
              <a:rPr lang="es-ES">
                <a:solidFill>
                  <a:srgbClr val="5C525F"/>
                </a:solidFill>
                <a:latin typeface="Lato" panose="020B0604020202020204" charset="0"/>
                <a:ea typeface="Lato" panose="020B0604020202020204" charset="0"/>
                <a:cs typeface="Lato" panose="020B0604020202020204" charset="0"/>
              </a:rPr>
              <a:t>de la arquitectura de red privada 5G</a:t>
            </a:r>
            <a:endParaRPr lang="es-ES" b="1">
              <a:solidFill>
                <a:srgbClr val="003CF6"/>
              </a:solidFill>
              <a:latin typeface="Lato" panose="020B0604020202020204" charset="0"/>
              <a:ea typeface="Lato" panose="020B0604020202020204" charset="0"/>
              <a:cs typeface="Lato" panose="020B0604020202020204" charset="0"/>
            </a:endParaRPr>
          </a:p>
        </p:txBody>
      </p:sp>
      <p:sp>
        <p:nvSpPr>
          <p:cNvPr id="25" name="Google Shape;49;p2">
            <a:extLst>
              <a:ext uri="{FF2B5EF4-FFF2-40B4-BE49-F238E27FC236}">
                <a16:creationId xmlns:a16="http://schemas.microsoft.com/office/drawing/2014/main" id="{52383A94-397B-4FB5-8DA1-2B54F95ADBB9}"/>
              </a:ext>
            </a:extLst>
          </p:cNvPr>
          <p:cNvSpPr txBox="1"/>
          <p:nvPr/>
        </p:nvSpPr>
        <p:spPr>
          <a:xfrm>
            <a:off x="385239" y="3197144"/>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4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27" name="CuadroTexto 26">
            <a:extLst>
              <a:ext uri="{FF2B5EF4-FFF2-40B4-BE49-F238E27FC236}">
                <a16:creationId xmlns:a16="http://schemas.microsoft.com/office/drawing/2014/main" id="{8B126EA5-BF37-4CB8-855A-4EA71E37D7CF}"/>
              </a:ext>
            </a:extLst>
          </p:cNvPr>
          <p:cNvSpPr txBox="1"/>
          <p:nvPr/>
        </p:nvSpPr>
        <p:spPr>
          <a:xfrm>
            <a:off x="4825536" y="3963050"/>
            <a:ext cx="2930939" cy="954107"/>
          </a:xfrm>
          <a:prstGeom prst="rect">
            <a:avLst/>
          </a:prstGeom>
          <a:noFill/>
        </p:spPr>
        <p:txBody>
          <a:bodyPr wrap="square" rtlCol="0">
            <a:spAutoFit/>
          </a:bodyPr>
          <a:lstStyle/>
          <a:p>
            <a:pPr algn="just">
              <a:spcBef>
                <a:spcPts val="100"/>
              </a:spcBef>
            </a:pPr>
            <a:r>
              <a:rPr lang="es-ES" b="1">
                <a:solidFill>
                  <a:srgbClr val="005C4A"/>
                </a:solidFill>
                <a:latin typeface="Lato" panose="020B0604020202020204" charset="0"/>
                <a:ea typeface="Lato" panose="020B0604020202020204" charset="0"/>
                <a:cs typeface="Lato" panose="020B0604020202020204" charset="0"/>
              </a:rPr>
              <a:t>DESARROLLO DE CASO DE USO</a:t>
            </a:r>
            <a:r>
              <a:rPr lang="es-ES">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b="1">
              <a:solidFill>
                <a:srgbClr val="003CF6"/>
              </a:solidFill>
              <a:latin typeface="Lato" panose="020B0604020202020204" charset="0"/>
              <a:ea typeface="Lato" panose="020B0604020202020204" charset="0"/>
              <a:cs typeface="Lato" panose="020B0604020202020204" charset="0"/>
            </a:endParaRPr>
          </a:p>
        </p:txBody>
      </p:sp>
      <p:sp>
        <p:nvSpPr>
          <p:cNvPr id="28" name="Google Shape;49;p2">
            <a:extLst>
              <a:ext uri="{FF2B5EF4-FFF2-40B4-BE49-F238E27FC236}">
                <a16:creationId xmlns:a16="http://schemas.microsoft.com/office/drawing/2014/main" id="{48C2F52D-941B-4AFD-A559-C6882EB7B250}"/>
              </a:ext>
            </a:extLst>
          </p:cNvPr>
          <p:cNvSpPr txBox="1"/>
          <p:nvPr/>
        </p:nvSpPr>
        <p:spPr>
          <a:xfrm>
            <a:off x="5017883" y="3197144"/>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4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30" name="CuadroTexto 29">
            <a:extLst>
              <a:ext uri="{FF2B5EF4-FFF2-40B4-BE49-F238E27FC236}">
                <a16:creationId xmlns:a16="http://schemas.microsoft.com/office/drawing/2014/main" id="{096229A7-F120-47E9-BB75-8D8F61C3A0C9}"/>
              </a:ext>
            </a:extLst>
          </p:cNvPr>
          <p:cNvSpPr txBox="1"/>
          <p:nvPr/>
        </p:nvSpPr>
        <p:spPr>
          <a:xfrm>
            <a:off x="2608136" y="3963050"/>
            <a:ext cx="1956869" cy="738664"/>
          </a:xfrm>
          <a:prstGeom prst="rect">
            <a:avLst/>
          </a:prstGeom>
          <a:noFill/>
        </p:spPr>
        <p:txBody>
          <a:bodyPr wrap="square" rtlCol="0">
            <a:spAutoFit/>
          </a:bodyPr>
          <a:lstStyle/>
          <a:p>
            <a:pPr algn="just">
              <a:spcBef>
                <a:spcPts val="100"/>
              </a:spcBef>
            </a:pPr>
            <a:r>
              <a:rPr lang="es-ES" b="1">
                <a:solidFill>
                  <a:srgbClr val="005C4A"/>
                </a:solidFill>
                <a:latin typeface="Lato" panose="020B0604020202020204" charset="0"/>
                <a:ea typeface="Lato" panose="020B0604020202020204" charset="0"/>
                <a:cs typeface="Lato" panose="020B0604020202020204" charset="0"/>
              </a:rPr>
              <a:t>IMPLEMENTACIÓN</a:t>
            </a:r>
            <a:r>
              <a:rPr lang="es-ES">
                <a:solidFill>
                  <a:srgbClr val="5C525F"/>
                </a:solidFill>
                <a:latin typeface="Lato" panose="020B0604020202020204" charset="0"/>
                <a:ea typeface="Lato" panose="020B0604020202020204" charset="0"/>
                <a:cs typeface="Lato" panose="020B0604020202020204" charset="0"/>
              </a:rPr>
              <a:t> del </a:t>
            </a:r>
            <a:r>
              <a:rPr lang="es-ES">
                <a:solidFill>
                  <a:schemeClr val="accent5"/>
                </a:solidFill>
                <a:latin typeface="Lato" panose="020B0604020202020204" charset="0"/>
                <a:ea typeface="Lato" panose="020B0604020202020204" charset="0"/>
                <a:cs typeface="Lato" panose="020B0604020202020204" charset="0"/>
              </a:rPr>
              <a:t>servicio y </a:t>
            </a:r>
            <a:r>
              <a:rPr lang="es-ES" b="1">
                <a:solidFill>
                  <a:srgbClr val="005C4A"/>
                </a:solidFill>
                <a:latin typeface="Lato" panose="020B0604020202020204" charset="0"/>
                <a:ea typeface="Lato" panose="020B0604020202020204" charset="0"/>
                <a:cs typeface="Lato" panose="020B0604020202020204" charset="0"/>
              </a:rPr>
              <a:t>PLAN DE PRUEBAS</a:t>
            </a:r>
          </a:p>
        </p:txBody>
      </p:sp>
      <p:sp>
        <p:nvSpPr>
          <p:cNvPr id="31" name="Google Shape;49;p2">
            <a:extLst>
              <a:ext uri="{FF2B5EF4-FFF2-40B4-BE49-F238E27FC236}">
                <a16:creationId xmlns:a16="http://schemas.microsoft.com/office/drawing/2014/main" id="{826E6C9D-06D7-40F7-80DE-136C3D82EC94}"/>
              </a:ext>
            </a:extLst>
          </p:cNvPr>
          <p:cNvSpPr txBox="1"/>
          <p:nvPr/>
        </p:nvSpPr>
        <p:spPr>
          <a:xfrm>
            <a:off x="2656584" y="3197144"/>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4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33" name="CuadroTexto 32">
            <a:extLst>
              <a:ext uri="{FF2B5EF4-FFF2-40B4-BE49-F238E27FC236}">
                <a16:creationId xmlns:a16="http://schemas.microsoft.com/office/drawing/2014/main" id="{16F40F11-035C-4AA9-8571-EEC5316ABAA8}"/>
              </a:ext>
            </a:extLst>
          </p:cNvPr>
          <p:cNvSpPr txBox="1"/>
          <p:nvPr/>
        </p:nvSpPr>
        <p:spPr>
          <a:xfrm>
            <a:off x="8049206" y="3963050"/>
            <a:ext cx="1580008" cy="738664"/>
          </a:xfrm>
          <a:prstGeom prst="rect">
            <a:avLst/>
          </a:prstGeom>
          <a:noFill/>
        </p:spPr>
        <p:txBody>
          <a:bodyPr wrap="square" rtlCol="0">
            <a:spAutoFit/>
          </a:bodyPr>
          <a:lstStyle/>
          <a:p>
            <a:pPr algn="just">
              <a:spcBef>
                <a:spcPts val="100"/>
              </a:spcBef>
            </a:pPr>
            <a:r>
              <a:rPr lang="es-ES" b="1">
                <a:solidFill>
                  <a:srgbClr val="005C4A"/>
                </a:solidFill>
                <a:latin typeface="Lato" panose="020B0604020202020204" charset="0"/>
                <a:ea typeface="Lato" panose="020B0604020202020204" charset="0"/>
                <a:cs typeface="Lato" panose="020B0604020202020204" charset="0"/>
              </a:rPr>
              <a:t>PRUEBAS Y VALIDACIÓN DE CASOS DE USO</a:t>
            </a:r>
            <a:endParaRPr lang="es-ES" b="1">
              <a:solidFill>
                <a:srgbClr val="005C4A"/>
              </a:solidFill>
            </a:endParaRPr>
          </a:p>
        </p:txBody>
      </p:sp>
      <p:sp>
        <p:nvSpPr>
          <p:cNvPr id="34" name="Google Shape;49;p2">
            <a:extLst>
              <a:ext uri="{FF2B5EF4-FFF2-40B4-BE49-F238E27FC236}">
                <a16:creationId xmlns:a16="http://schemas.microsoft.com/office/drawing/2014/main" id="{A6D2607B-BB3B-4CE9-987A-CCD827DCA917}"/>
              </a:ext>
            </a:extLst>
          </p:cNvPr>
          <p:cNvSpPr txBox="1"/>
          <p:nvPr/>
        </p:nvSpPr>
        <p:spPr>
          <a:xfrm>
            <a:off x="8040600" y="3197144"/>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4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36" name="CuadroTexto 35">
            <a:extLst>
              <a:ext uri="{FF2B5EF4-FFF2-40B4-BE49-F238E27FC236}">
                <a16:creationId xmlns:a16="http://schemas.microsoft.com/office/drawing/2014/main" id="{A7744B69-C042-44BC-9E91-AFBBF1FDCC4A}"/>
              </a:ext>
            </a:extLst>
          </p:cNvPr>
          <p:cNvSpPr txBox="1"/>
          <p:nvPr/>
        </p:nvSpPr>
        <p:spPr>
          <a:xfrm>
            <a:off x="10073839" y="3963050"/>
            <a:ext cx="1737161" cy="738664"/>
          </a:xfrm>
          <a:prstGeom prst="rect">
            <a:avLst/>
          </a:prstGeom>
          <a:noFill/>
        </p:spPr>
        <p:txBody>
          <a:bodyPr wrap="square" rtlCol="0">
            <a:spAutoFit/>
          </a:bodyPr>
          <a:lstStyle/>
          <a:p>
            <a:pPr algn="just">
              <a:spcBef>
                <a:spcPts val="100"/>
              </a:spcBef>
            </a:pPr>
            <a:r>
              <a:rPr lang="es-ES" b="1">
                <a:solidFill>
                  <a:srgbClr val="005C4A"/>
                </a:solidFill>
                <a:latin typeface="Lato" panose="020B0604020202020204" charset="0"/>
                <a:ea typeface="Lato" panose="020B0604020202020204" charset="0"/>
                <a:cs typeface="Lato" panose="020B0604020202020204" charset="0"/>
              </a:rPr>
              <a:t>DESPLIEGUE, OPERACIÓN Y MANTENIMIENTO</a:t>
            </a:r>
          </a:p>
        </p:txBody>
      </p:sp>
      <p:sp>
        <p:nvSpPr>
          <p:cNvPr id="37" name="Google Shape;49;p2">
            <a:extLst>
              <a:ext uri="{FF2B5EF4-FFF2-40B4-BE49-F238E27FC236}">
                <a16:creationId xmlns:a16="http://schemas.microsoft.com/office/drawing/2014/main" id="{41D41262-2595-4A5C-BD90-44E4985163DF}"/>
              </a:ext>
            </a:extLst>
          </p:cNvPr>
          <p:cNvSpPr txBox="1"/>
          <p:nvPr/>
        </p:nvSpPr>
        <p:spPr>
          <a:xfrm>
            <a:off x="10147388" y="3197144"/>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4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6" name="Rectángulo 5">
            <a:extLst>
              <a:ext uri="{FF2B5EF4-FFF2-40B4-BE49-F238E27FC236}">
                <a16:creationId xmlns:a16="http://schemas.microsoft.com/office/drawing/2014/main" id="{97A73A6B-DD24-407C-ABC3-173FFD68A6D7}"/>
              </a:ext>
            </a:extLst>
          </p:cNvPr>
          <p:cNvSpPr/>
          <p:nvPr/>
        </p:nvSpPr>
        <p:spPr>
          <a:xfrm>
            <a:off x="269101" y="6573121"/>
            <a:ext cx="2148345" cy="215444"/>
          </a:xfrm>
          <a:prstGeom prst="rect">
            <a:avLst/>
          </a:prstGeom>
        </p:spPr>
        <p:txBody>
          <a:bodyPr wrap="none">
            <a:spAutoFit/>
          </a:bodyPr>
          <a:lstStyle/>
          <a:p>
            <a:r>
              <a:rPr lang="es-ES" sz="800"/>
              <a:t>Imagen: </a:t>
            </a:r>
            <a:r>
              <a:rPr lang="es-ES" sz="800" err="1"/>
              <a:t>WPs</a:t>
            </a:r>
            <a:r>
              <a:rPr lang="es-ES" sz="800"/>
              <a:t> y demostrador: Flaticon.com</a:t>
            </a:r>
            <a:endParaRPr lang="en-GB" sz="800">
              <a:latin typeface="Lato" panose="020B0604020202020204" charset="0"/>
              <a:ea typeface="Lato" panose="020B0604020202020204" charset="0"/>
              <a:cs typeface="Lato" panose="020B0604020202020204" charset="0"/>
            </a:endParaRPr>
          </a:p>
        </p:txBody>
      </p:sp>
      <p:pic>
        <p:nvPicPr>
          <p:cNvPr id="3" name="Imagen 2"/>
          <p:cNvPicPr>
            <a:picLocks noChangeAspect="1"/>
          </p:cNvPicPr>
          <p:nvPr/>
        </p:nvPicPr>
        <p:blipFill>
          <a:blip r:embed="rId4">
            <a:clrChange>
              <a:clrFrom>
                <a:srgbClr val="F7F7F7"/>
              </a:clrFrom>
              <a:clrTo>
                <a:srgbClr val="F7F7F7">
                  <a:alpha val="0"/>
                </a:srgbClr>
              </a:clrTo>
            </a:clrChange>
          </a:blip>
          <a:stretch>
            <a:fillRect/>
          </a:stretch>
        </p:blipFill>
        <p:spPr>
          <a:xfrm>
            <a:off x="6743129" y="1292575"/>
            <a:ext cx="876206" cy="906035"/>
          </a:xfrm>
          <a:prstGeom prst="rect">
            <a:avLst/>
          </a:prstGeom>
        </p:spPr>
      </p:pic>
      <p:pic>
        <p:nvPicPr>
          <p:cNvPr id="12" name="Imagen 11"/>
          <p:cNvPicPr>
            <a:picLocks noChangeAspect="1"/>
          </p:cNvPicPr>
          <p:nvPr/>
        </p:nvPicPr>
        <p:blipFill>
          <a:blip r:embed="rId5">
            <a:clrChange>
              <a:clrFrom>
                <a:srgbClr val="F7F7F7"/>
              </a:clrFrom>
              <a:clrTo>
                <a:srgbClr val="F7F7F7">
                  <a:alpha val="0"/>
                </a:srgbClr>
              </a:clrTo>
            </a:clrChange>
          </a:blip>
          <a:stretch>
            <a:fillRect/>
          </a:stretch>
        </p:blipFill>
        <p:spPr>
          <a:xfrm>
            <a:off x="5531928" y="1308921"/>
            <a:ext cx="1046600" cy="908048"/>
          </a:xfrm>
          <a:prstGeom prst="rect">
            <a:avLst/>
          </a:prstGeom>
        </p:spPr>
      </p:pic>
      <p:pic>
        <p:nvPicPr>
          <p:cNvPr id="2" name="Imagen 1"/>
          <p:cNvPicPr>
            <a:picLocks noChangeAspect="1"/>
          </p:cNvPicPr>
          <p:nvPr/>
        </p:nvPicPr>
        <p:blipFill>
          <a:blip r:embed="rId6">
            <a:clrChange>
              <a:clrFrom>
                <a:srgbClr val="F7F7F7"/>
              </a:clrFrom>
              <a:clrTo>
                <a:srgbClr val="F7F7F7">
                  <a:alpha val="0"/>
                </a:srgbClr>
              </a:clrTo>
            </a:clrChange>
          </a:blip>
          <a:stretch>
            <a:fillRect/>
          </a:stretch>
        </p:blipFill>
        <p:spPr>
          <a:xfrm>
            <a:off x="1308244" y="3153858"/>
            <a:ext cx="808955" cy="819999"/>
          </a:xfrm>
          <a:prstGeom prst="rect">
            <a:avLst/>
          </a:prstGeom>
        </p:spPr>
      </p:pic>
      <p:pic>
        <p:nvPicPr>
          <p:cNvPr id="5" name="Imagen 4"/>
          <p:cNvPicPr>
            <a:picLocks noChangeAspect="1"/>
          </p:cNvPicPr>
          <p:nvPr/>
        </p:nvPicPr>
        <p:blipFill>
          <a:blip r:embed="rId7">
            <a:clrChange>
              <a:clrFrom>
                <a:srgbClr val="F7F7F7"/>
              </a:clrFrom>
              <a:clrTo>
                <a:srgbClr val="F7F7F7">
                  <a:alpha val="0"/>
                </a:srgbClr>
              </a:clrTo>
            </a:clrChange>
          </a:blip>
          <a:stretch>
            <a:fillRect/>
          </a:stretch>
        </p:blipFill>
        <p:spPr>
          <a:xfrm>
            <a:off x="3532954" y="3150637"/>
            <a:ext cx="827200" cy="774587"/>
          </a:xfrm>
          <a:prstGeom prst="rect">
            <a:avLst/>
          </a:prstGeom>
        </p:spPr>
      </p:pic>
      <p:pic>
        <p:nvPicPr>
          <p:cNvPr id="8" name="Imagen 7"/>
          <p:cNvPicPr>
            <a:picLocks noChangeAspect="1"/>
          </p:cNvPicPr>
          <p:nvPr/>
        </p:nvPicPr>
        <p:blipFill>
          <a:blip r:embed="rId8">
            <a:clrChange>
              <a:clrFrom>
                <a:srgbClr val="F7F7F7"/>
              </a:clrFrom>
              <a:clrTo>
                <a:srgbClr val="F7F7F7">
                  <a:alpha val="0"/>
                </a:srgbClr>
              </a:clrTo>
            </a:clrChange>
          </a:blip>
          <a:stretch>
            <a:fillRect/>
          </a:stretch>
        </p:blipFill>
        <p:spPr>
          <a:xfrm>
            <a:off x="6229811" y="3004857"/>
            <a:ext cx="1001675" cy="1030294"/>
          </a:xfrm>
          <a:prstGeom prst="rect">
            <a:avLst/>
          </a:prstGeom>
        </p:spPr>
      </p:pic>
      <p:pic>
        <p:nvPicPr>
          <p:cNvPr id="13" name="Imagen 12"/>
          <p:cNvPicPr>
            <a:picLocks noChangeAspect="1"/>
          </p:cNvPicPr>
          <p:nvPr/>
        </p:nvPicPr>
        <p:blipFill>
          <a:blip r:embed="rId9">
            <a:clrChange>
              <a:clrFrom>
                <a:srgbClr val="F7F7F7"/>
              </a:clrFrom>
              <a:clrTo>
                <a:srgbClr val="F7F7F7">
                  <a:alpha val="0"/>
                </a:srgbClr>
              </a:clrTo>
            </a:clrChange>
          </a:blip>
          <a:stretch>
            <a:fillRect/>
          </a:stretch>
        </p:blipFill>
        <p:spPr>
          <a:xfrm>
            <a:off x="8990647" y="3150637"/>
            <a:ext cx="788268" cy="742606"/>
          </a:xfrm>
          <a:prstGeom prst="rect">
            <a:avLst/>
          </a:prstGeom>
        </p:spPr>
      </p:pic>
      <p:pic>
        <p:nvPicPr>
          <p:cNvPr id="14" name="Imagen 13"/>
          <p:cNvPicPr>
            <a:picLocks noChangeAspect="1"/>
          </p:cNvPicPr>
          <p:nvPr/>
        </p:nvPicPr>
        <p:blipFill>
          <a:blip r:embed="rId10">
            <a:clrChange>
              <a:clrFrom>
                <a:srgbClr val="F7F7F7"/>
              </a:clrFrom>
              <a:clrTo>
                <a:srgbClr val="F7F7F7">
                  <a:alpha val="0"/>
                </a:srgbClr>
              </a:clrTo>
            </a:clrChange>
          </a:blip>
          <a:stretch>
            <a:fillRect/>
          </a:stretch>
        </p:blipFill>
        <p:spPr>
          <a:xfrm>
            <a:off x="10950454" y="3058923"/>
            <a:ext cx="963065" cy="947173"/>
          </a:xfrm>
          <a:prstGeom prst="rect">
            <a:avLst/>
          </a:prstGeom>
        </p:spPr>
      </p:pic>
      <p:pic>
        <p:nvPicPr>
          <p:cNvPr id="39"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40" name="Imagen 39"/>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42" name="Imagen 41"/>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44" name="Imagen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1868316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407406"/>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400" b="1">
                <a:solidFill>
                  <a:schemeClr val="lt1"/>
                </a:solidFill>
                <a:latin typeface="Lato" panose="020F0502020204030203" pitchFamily="34" charset="0"/>
                <a:ea typeface="Lato" panose="020F0502020204030203" pitchFamily="34" charset="0"/>
                <a:cs typeface="Lato" panose="020F0502020204030203" pitchFamily="34" charset="0"/>
                <a:sym typeface="Calibri"/>
              </a:rPr>
              <a:t>WP1 · Gestión, coordinación, difusión y comunicación</a:t>
            </a:r>
            <a:endParaRPr lang="es-ES" sz="2400">
              <a:latin typeface="Lato" panose="020F0502020204030203" pitchFamily="34" charset="0"/>
              <a:ea typeface="Lato" panose="020F0502020204030203" pitchFamily="34" charset="0"/>
              <a:cs typeface="Lato" panose="020F0502020204030203" pitchFamily="34" charset="0"/>
            </a:endParaRPr>
          </a:p>
        </p:txBody>
      </p:sp>
      <p:sp>
        <p:nvSpPr>
          <p:cNvPr id="9" name="CuadroTexto 8">
            <a:extLst>
              <a:ext uri="{FF2B5EF4-FFF2-40B4-BE49-F238E27FC236}">
                <a16:creationId xmlns:a16="http://schemas.microsoft.com/office/drawing/2014/main" id="{5E8402FB-19D5-4825-87AE-4A01DB1601F9}"/>
              </a:ext>
            </a:extLst>
          </p:cNvPr>
          <p:cNvSpPr txBox="1"/>
          <p:nvPr/>
        </p:nvSpPr>
        <p:spPr>
          <a:xfrm>
            <a:off x="494028" y="3328449"/>
            <a:ext cx="11358556" cy="2831544"/>
          </a:xfrm>
          <a:prstGeom prst="rect">
            <a:avLst/>
          </a:prstGeom>
          <a:noFill/>
        </p:spPr>
        <p:txBody>
          <a:bodyPr wrap="square" lIns="91440" tIns="45720" rIns="91440" bIns="45720" rtlCol="0" anchor="t">
            <a:spAutoFit/>
          </a:bodyPr>
          <a:lstStyle/>
          <a:p>
            <a:pPr algn="just">
              <a:spcAft>
                <a:spcPts val="600"/>
              </a:spcAft>
            </a:pPr>
            <a:r>
              <a:rPr lang="es-ES" sz="1600">
                <a:ea typeface="Lato"/>
              </a:rPr>
              <a:t>Responsable de supervisar las actividades generales destinadas a facilitar la </a:t>
            </a:r>
            <a:r>
              <a:rPr lang="es-ES" sz="1600" b="1">
                <a:solidFill>
                  <a:srgbClr val="005C4A"/>
                </a:solidFill>
                <a:ea typeface="Lato"/>
              </a:rPr>
              <a:t>COORDINACIÓN ENTRE LOS DEMÁS WP Y SOCIOS</a:t>
            </a:r>
            <a:r>
              <a:rPr lang="es-ES" sz="1600">
                <a:ea typeface="Lato"/>
              </a:rPr>
              <a:t> para lograr los resultados esperados dentro del cronograma programado, al tiempo que se minimizan las desviaciones del plan de trabajo propuesto. </a:t>
            </a:r>
          </a:p>
          <a:p>
            <a:pPr algn="just">
              <a:spcAft>
                <a:spcPts val="600"/>
              </a:spcAft>
            </a:pPr>
            <a:endParaRPr lang="es-ES" sz="600">
              <a:ea typeface="Lato" panose="020B0604020202020204" charset="0"/>
            </a:endParaRPr>
          </a:p>
          <a:p>
            <a:pPr algn="just">
              <a:spcAft>
                <a:spcPts val="600"/>
              </a:spcAft>
            </a:pPr>
            <a:r>
              <a:rPr lang="es-ES" sz="1600">
                <a:ea typeface="Lato"/>
              </a:rPr>
              <a:t>Además, garantiza una </a:t>
            </a:r>
            <a:r>
              <a:rPr lang="es-ES" sz="1600" b="1">
                <a:solidFill>
                  <a:srgbClr val="005C4A"/>
                </a:solidFill>
                <a:ea typeface="Lato"/>
              </a:rPr>
              <a:t>COMUNICACIÓN EFICIENTE </a:t>
            </a:r>
            <a:r>
              <a:rPr lang="es-ES" sz="1600">
                <a:ea typeface="Lato"/>
              </a:rPr>
              <a:t>dentro del Consorcio, con las administraciones públicas y con la Comisión Europea. </a:t>
            </a:r>
          </a:p>
          <a:p>
            <a:pPr algn="just">
              <a:spcAft>
                <a:spcPts val="600"/>
              </a:spcAft>
            </a:pPr>
            <a:endParaRPr lang="es-ES" sz="600">
              <a:ea typeface="Lato" panose="020B0604020202020204" charset="0"/>
            </a:endParaRPr>
          </a:p>
          <a:p>
            <a:pPr algn="just">
              <a:spcAft>
                <a:spcPts val="600"/>
              </a:spcAft>
            </a:pPr>
            <a:r>
              <a:rPr lang="es-ES" sz="1600">
                <a:ea typeface="Lato"/>
              </a:rPr>
              <a:t>Sus principales objetivos incluyen la gestión general del proyecto y las actividades de coordinación que abarcan cuestiones financieras, legales y administrativas relacionadas con la ejecución y la presentación de informes del proyecto; promover la comunicación y la coordinación dentro de los socios del consorcio, los subcontratistas, las autoridades públicas y la Comisión Europea; proporcionar la asistencia necesaria al consorcio.</a:t>
            </a:r>
            <a:endParaRPr lang="en-GB" sz="1600">
              <a:ea typeface="Lato"/>
            </a:endParaRPr>
          </a:p>
        </p:txBody>
      </p:sp>
      <p:sp>
        <p:nvSpPr>
          <p:cNvPr id="86" name="Rectángulo: esquinas redondeadas 42">
            <a:extLst>
              <a:ext uri="{FF2B5EF4-FFF2-40B4-BE49-F238E27FC236}">
                <a16:creationId xmlns:a16="http://schemas.microsoft.com/office/drawing/2014/main" id="{B7140E34-45A2-476E-9A3F-3DA14E50CA8D}"/>
              </a:ext>
            </a:extLst>
          </p:cNvPr>
          <p:cNvSpPr/>
          <p:nvPr/>
        </p:nvSpPr>
        <p:spPr>
          <a:xfrm>
            <a:off x="10275937" y="834595"/>
            <a:ext cx="1468703" cy="2213891"/>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0" name="Google Shape;49;p2">
            <a:extLst>
              <a:ext uri="{FF2B5EF4-FFF2-40B4-BE49-F238E27FC236}">
                <a16:creationId xmlns:a16="http://schemas.microsoft.com/office/drawing/2014/main" id="{AD70C047-D16D-4986-8B41-404FB9C3BF49}"/>
              </a:ext>
            </a:extLst>
          </p:cNvPr>
          <p:cNvSpPr txBox="1"/>
          <p:nvPr/>
        </p:nvSpPr>
        <p:spPr>
          <a:xfrm>
            <a:off x="105569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94" name="Rectángulo: esquinas redondeadas 42">
            <a:extLst>
              <a:ext uri="{FF2B5EF4-FFF2-40B4-BE49-F238E27FC236}">
                <a16:creationId xmlns:a16="http://schemas.microsoft.com/office/drawing/2014/main" id="{B7140E34-45A2-476E-9A3F-3DA14E50CA8D}"/>
              </a:ext>
            </a:extLst>
          </p:cNvPr>
          <p:cNvSpPr/>
          <p:nvPr/>
        </p:nvSpPr>
        <p:spPr>
          <a:xfrm>
            <a:off x="8258152" y="808494"/>
            <a:ext cx="1468703" cy="2219820"/>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6" name="Google Shape;49;p2">
            <a:extLst>
              <a:ext uri="{FF2B5EF4-FFF2-40B4-BE49-F238E27FC236}">
                <a16:creationId xmlns:a16="http://schemas.microsoft.com/office/drawing/2014/main" id="{AD70C047-D16D-4986-8B41-404FB9C3BF49}"/>
              </a:ext>
            </a:extLst>
          </p:cNvPr>
          <p:cNvSpPr txBox="1"/>
          <p:nvPr/>
        </p:nvSpPr>
        <p:spPr>
          <a:xfrm>
            <a:off x="8539130"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98" name="Rectángulo: esquinas redondeadas 42">
            <a:extLst>
              <a:ext uri="{FF2B5EF4-FFF2-40B4-BE49-F238E27FC236}">
                <a16:creationId xmlns:a16="http://schemas.microsoft.com/office/drawing/2014/main" id="{B7140E34-45A2-476E-9A3F-3DA14E50CA8D}"/>
              </a:ext>
            </a:extLst>
          </p:cNvPr>
          <p:cNvSpPr/>
          <p:nvPr/>
        </p:nvSpPr>
        <p:spPr>
          <a:xfrm>
            <a:off x="6306725" y="825636"/>
            <a:ext cx="1468703" cy="2202678"/>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0" name="Google Shape;49;p2">
            <a:extLst>
              <a:ext uri="{FF2B5EF4-FFF2-40B4-BE49-F238E27FC236}">
                <a16:creationId xmlns:a16="http://schemas.microsoft.com/office/drawing/2014/main" id="{AD70C047-D16D-4986-8B41-404FB9C3BF49}"/>
              </a:ext>
            </a:extLst>
          </p:cNvPr>
          <p:cNvSpPr txBox="1"/>
          <p:nvPr/>
        </p:nvSpPr>
        <p:spPr>
          <a:xfrm>
            <a:off x="6587703"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101" name="Rectángulo: esquinas redondeadas 42">
            <a:extLst>
              <a:ext uri="{FF2B5EF4-FFF2-40B4-BE49-F238E27FC236}">
                <a16:creationId xmlns:a16="http://schemas.microsoft.com/office/drawing/2014/main" id="{B7140E34-45A2-476E-9A3F-3DA14E50CA8D}"/>
              </a:ext>
            </a:extLst>
          </p:cNvPr>
          <p:cNvSpPr/>
          <p:nvPr/>
        </p:nvSpPr>
        <p:spPr>
          <a:xfrm>
            <a:off x="4368137" y="830928"/>
            <a:ext cx="1468703" cy="2197385"/>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3" name="Google Shape;49;p2">
            <a:extLst>
              <a:ext uri="{FF2B5EF4-FFF2-40B4-BE49-F238E27FC236}">
                <a16:creationId xmlns:a16="http://schemas.microsoft.com/office/drawing/2014/main" id="{AD70C047-D16D-4986-8B41-404FB9C3BF49}"/>
              </a:ext>
            </a:extLst>
          </p:cNvPr>
          <p:cNvSpPr txBox="1"/>
          <p:nvPr/>
        </p:nvSpPr>
        <p:spPr>
          <a:xfrm>
            <a:off x="46491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104" name="Rectángulo: esquinas redondeadas 42">
            <a:extLst>
              <a:ext uri="{FF2B5EF4-FFF2-40B4-BE49-F238E27FC236}">
                <a16:creationId xmlns:a16="http://schemas.microsoft.com/office/drawing/2014/main" id="{B7140E34-45A2-476E-9A3F-3DA14E50CA8D}"/>
              </a:ext>
            </a:extLst>
          </p:cNvPr>
          <p:cNvSpPr/>
          <p:nvPr/>
        </p:nvSpPr>
        <p:spPr>
          <a:xfrm>
            <a:off x="2403871" y="821784"/>
            <a:ext cx="1468703" cy="2206529"/>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6" name="Google Shape;49;p2">
            <a:extLst>
              <a:ext uri="{FF2B5EF4-FFF2-40B4-BE49-F238E27FC236}">
                <a16:creationId xmlns:a16="http://schemas.microsoft.com/office/drawing/2014/main" id="{AD70C047-D16D-4986-8B41-404FB9C3BF49}"/>
              </a:ext>
            </a:extLst>
          </p:cNvPr>
          <p:cNvSpPr txBox="1"/>
          <p:nvPr/>
        </p:nvSpPr>
        <p:spPr>
          <a:xfrm>
            <a:off x="2684849"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107" name="Rectángulo: esquinas redondeadas 42">
            <a:extLst>
              <a:ext uri="{FF2B5EF4-FFF2-40B4-BE49-F238E27FC236}">
                <a16:creationId xmlns:a16="http://schemas.microsoft.com/office/drawing/2014/main" id="{B7140E34-45A2-476E-9A3F-3DA14E50CA8D}"/>
              </a:ext>
            </a:extLst>
          </p:cNvPr>
          <p:cNvSpPr/>
          <p:nvPr/>
        </p:nvSpPr>
        <p:spPr>
          <a:xfrm>
            <a:off x="452444" y="832541"/>
            <a:ext cx="1468703" cy="2194857"/>
          </a:xfrm>
          <a:prstGeom prst="roundRect">
            <a:avLst/>
          </a:prstGeom>
          <a:solidFill>
            <a:srgbClr val="FFFFFF"/>
          </a:solidFill>
          <a:ln w="57150">
            <a:solidFill>
              <a:srgbClr val="005C4A"/>
            </a:solidFill>
            <a:prstDash val="sysDot"/>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9" name="Google Shape;49;p2">
            <a:extLst>
              <a:ext uri="{FF2B5EF4-FFF2-40B4-BE49-F238E27FC236}">
                <a16:creationId xmlns:a16="http://schemas.microsoft.com/office/drawing/2014/main" id="{AD70C047-D16D-4986-8B41-404FB9C3BF49}"/>
              </a:ext>
            </a:extLst>
          </p:cNvPr>
          <p:cNvSpPr txBox="1"/>
          <p:nvPr/>
        </p:nvSpPr>
        <p:spPr>
          <a:xfrm>
            <a:off x="733422"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69" name="CuadroTexto 68"/>
          <p:cNvSpPr txBox="1"/>
          <p:nvPr/>
        </p:nvSpPr>
        <p:spPr>
          <a:xfrm>
            <a:off x="476105" y="2012584"/>
            <a:ext cx="1421381" cy="938719"/>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b="1">
              <a:solidFill>
                <a:srgbClr val="005C4A"/>
              </a:solidFill>
              <a:latin typeface="Lato" panose="020B0604020202020204" charset="0"/>
              <a:ea typeface="Lato" panose="020B0604020202020204" charset="0"/>
              <a:cs typeface="Lato" panose="020B0604020202020204" charset="0"/>
            </a:endParaRPr>
          </a:p>
        </p:txBody>
      </p:sp>
      <p:pic>
        <p:nvPicPr>
          <p:cNvPr id="71" name="Imagen 70"/>
          <p:cNvPicPr>
            <a:picLocks noChangeAspect="1"/>
          </p:cNvPicPr>
          <p:nvPr/>
        </p:nvPicPr>
        <p:blipFill>
          <a:blip r:embed="rId4">
            <a:clrChange>
              <a:clrFrom>
                <a:srgbClr val="F7F7F7"/>
              </a:clrFrom>
              <a:clrTo>
                <a:srgbClr val="F7F7F7">
                  <a:alpha val="0"/>
                </a:srgbClr>
              </a:clrTo>
            </a:clrChange>
          </a:blip>
          <a:stretch>
            <a:fillRect/>
          </a:stretch>
        </p:blipFill>
        <p:spPr>
          <a:xfrm>
            <a:off x="1261287" y="1270250"/>
            <a:ext cx="639419" cy="661187"/>
          </a:xfrm>
          <a:prstGeom prst="rect">
            <a:avLst/>
          </a:prstGeom>
        </p:spPr>
      </p:pic>
      <p:pic>
        <p:nvPicPr>
          <p:cNvPr id="72" name="Imagen 71"/>
          <p:cNvPicPr>
            <a:picLocks noChangeAspect="1"/>
          </p:cNvPicPr>
          <p:nvPr/>
        </p:nvPicPr>
        <p:blipFill>
          <a:blip r:embed="rId5">
            <a:clrChange>
              <a:clrFrom>
                <a:srgbClr val="F7F7F7"/>
              </a:clrFrom>
              <a:clrTo>
                <a:srgbClr val="F7F7F7">
                  <a:alpha val="0"/>
                </a:srgbClr>
              </a:clrTo>
            </a:clrChange>
          </a:blip>
          <a:stretch>
            <a:fillRect/>
          </a:stretch>
        </p:blipFill>
        <p:spPr>
          <a:xfrm>
            <a:off x="542932" y="1269516"/>
            <a:ext cx="763765" cy="662655"/>
          </a:xfrm>
          <a:prstGeom prst="rect">
            <a:avLst/>
          </a:prstGeom>
        </p:spPr>
      </p:pic>
      <p:pic>
        <p:nvPicPr>
          <p:cNvPr id="73" name="Imagen 72"/>
          <p:cNvPicPr>
            <a:picLocks noChangeAspect="1"/>
          </p:cNvPicPr>
          <p:nvPr/>
        </p:nvPicPr>
        <p:blipFill>
          <a:blip r:embed="rId6">
            <a:clrChange>
              <a:clrFrom>
                <a:srgbClr val="F7F7F7"/>
              </a:clrFrom>
              <a:clrTo>
                <a:srgbClr val="F7F7F7">
                  <a:alpha val="0"/>
                </a:srgbClr>
              </a:clrTo>
            </a:clrChange>
          </a:blip>
          <a:stretch>
            <a:fillRect/>
          </a:stretch>
        </p:blipFill>
        <p:spPr>
          <a:xfrm>
            <a:off x="2832906" y="1291359"/>
            <a:ext cx="610633" cy="618969"/>
          </a:xfrm>
          <a:prstGeom prst="rect">
            <a:avLst/>
          </a:prstGeom>
        </p:spPr>
      </p:pic>
      <p:sp>
        <p:nvSpPr>
          <p:cNvPr id="74" name="CuadroTexto 73">
            <a:extLst>
              <a:ext uri="{FF2B5EF4-FFF2-40B4-BE49-F238E27FC236}">
                <a16:creationId xmlns:a16="http://schemas.microsoft.com/office/drawing/2014/main" id="{0C2CE078-2EAD-4547-85DE-B815A3E9EADC}"/>
              </a:ext>
            </a:extLst>
          </p:cNvPr>
          <p:cNvSpPr txBox="1"/>
          <p:nvPr/>
        </p:nvSpPr>
        <p:spPr>
          <a:xfrm>
            <a:off x="2453304" y="1939177"/>
            <a:ext cx="1369836" cy="1107996"/>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DISEÑO, INSTALACIÓN Y PUESTA EN MARCHA </a:t>
            </a:r>
            <a:r>
              <a:rPr lang="es-ES" sz="1100">
                <a:solidFill>
                  <a:srgbClr val="5C525F"/>
                </a:solidFill>
                <a:latin typeface="Lato" panose="020B0604020202020204" charset="0"/>
                <a:ea typeface="Lato" panose="020B0604020202020204" charset="0"/>
                <a:cs typeface="Lato" panose="020B0604020202020204" charset="0"/>
              </a:rPr>
              <a:t>de la arquitectura de red privada 5G</a:t>
            </a:r>
            <a:endParaRPr lang="es-ES" sz="1100" b="1">
              <a:solidFill>
                <a:srgbClr val="003CF6"/>
              </a:solidFill>
              <a:latin typeface="Lato" panose="020B0604020202020204" charset="0"/>
              <a:ea typeface="Lato" panose="020B0604020202020204" charset="0"/>
              <a:cs typeface="Lato" panose="020B0604020202020204" charset="0"/>
            </a:endParaRPr>
          </a:p>
        </p:txBody>
      </p:sp>
      <p:sp>
        <p:nvSpPr>
          <p:cNvPr id="75" name="CuadroTexto 74">
            <a:extLst>
              <a:ext uri="{FF2B5EF4-FFF2-40B4-BE49-F238E27FC236}">
                <a16:creationId xmlns:a16="http://schemas.microsoft.com/office/drawing/2014/main" id="{096229A7-F120-47E9-BB75-8D8F61C3A0C9}"/>
              </a:ext>
            </a:extLst>
          </p:cNvPr>
          <p:cNvSpPr txBox="1"/>
          <p:nvPr/>
        </p:nvSpPr>
        <p:spPr>
          <a:xfrm>
            <a:off x="4371857" y="2056613"/>
            <a:ext cx="1461262"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IMPLEMENTACIÓN</a:t>
            </a:r>
            <a:r>
              <a:rPr lang="es-ES" sz="1100">
                <a:solidFill>
                  <a:srgbClr val="5C525F"/>
                </a:solidFill>
                <a:latin typeface="Lato" panose="020B0604020202020204" charset="0"/>
                <a:ea typeface="Lato" panose="020B0604020202020204" charset="0"/>
                <a:cs typeface="Lato" panose="020B0604020202020204" charset="0"/>
              </a:rPr>
              <a:t> del </a:t>
            </a:r>
            <a:r>
              <a:rPr lang="es-ES" sz="1100">
                <a:solidFill>
                  <a:schemeClr val="accent5"/>
                </a:solidFill>
                <a:latin typeface="Lato" panose="020B0604020202020204" charset="0"/>
                <a:ea typeface="Lato" panose="020B0604020202020204" charset="0"/>
                <a:cs typeface="Lato" panose="020B0604020202020204" charset="0"/>
              </a:rPr>
              <a:t>servicio y </a:t>
            </a:r>
            <a:r>
              <a:rPr lang="es-ES" sz="1100" b="1">
                <a:solidFill>
                  <a:srgbClr val="005C4A"/>
                </a:solidFill>
                <a:latin typeface="Lato" panose="020B0604020202020204" charset="0"/>
                <a:ea typeface="Lato" panose="020B0604020202020204" charset="0"/>
                <a:cs typeface="Lato" panose="020B0604020202020204" charset="0"/>
              </a:rPr>
              <a:t>PLAN DE PRUEBAS</a:t>
            </a:r>
          </a:p>
        </p:txBody>
      </p:sp>
      <p:pic>
        <p:nvPicPr>
          <p:cNvPr id="76" name="Imagen 75"/>
          <p:cNvPicPr>
            <a:picLocks noChangeAspect="1"/>
          </p:cNvPicPr>
          <p:nvPr/>
        </p:nvPicPr>
        <p:blipFill>
          <a:blip r:embed="rId7">
            <a:clrChange>
              <a:clrFrom>
                <a:srgbClr val="F7F7F7"/>
              </a:clrFrom>
              <a:clrTo>
                <a:srgbClr val="F7F7F7">
                  <a:alpha val="0"/>
                </a:srgbClr>
              </a:clrTo>
            </a:clrChange>
          </a:blip>
          <a:stretch>
            <a:fillRect/>
          </a:stretch>
        </p:blipFill>
        <p:spPr>
          <a:xfrm>
            <a:off x="4761673" y="1281705"/>
            <a:ext cx="681630" cy="638276"/>
          </a:xfrm>
          <a:prstGeom prst="rect">
            <a:avLst/>
          </a:prstGeom>
        </p:spPr>
      </p:pic>
      <p:sp>
        <p:nvSpPr>
          <p:cNvPr id="77" name="CuadroTexto 76">
            <a:extLst>
              <a:ext uri="{FF2B5EF4-FFF2-40B4-BE49-F238E27FC236}">
                <a16:creationId xmlns:a16="http://schemas.microsoft.com/office/drawing/2014/main" id="{16F40F11-035C-4AA9-8571-EEC5316ABAA8}"/>
              </a:ext>
            </a:extLst>
          </p:cNvPr>
          <p:cNvSpPr txBox="1"/>
          <p:nvPr/>
        </p:nvSpPr>
        <p:spPr>
          <a:xfrm>
            <a:off x="8327638" y="1976785"/>
            <a:ext cx="132973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PRUEBAS Y VALIDACIÓN DE CASOS DE USO</a:t>
            </a:r>
            <a:endParaRPr lang="es-ES" sz="1100" b="1">
              <a:solidFill>
                <a:srgbClr val="005C4A"/>
              </a:solidFill>
            </a:endParaRPr>
          </a:p>
        </p:txBody>
      </p:sp>
      <p:pic>
        <p:nvPicPr>
          <p:cNvPr id="115" name="Imagen 114"/>
          <p:cNvPicPr>
            <a:picLocks noChangeAspect="1"/>
          </p:cNvPicPr>
          <p:nvPr/>
        </p:nvPicPr>
        <p:blipFill>
          <a:blip r:embed="rId8">
            <a:clrChange>
              <a:clrFrom>
                <a:srgbClr val="F7F7F7"/>
              </a:clrFrom>
              <a:clrTo>
                <a:srgbClr val="F7F7F7">
                  <a:alpha val="0"/>
                </a:srgbClr>
              </a:clrTo>
            </a:clrChange>
          </a:blip>
          <a:stretch>
            <a:fillRect/>
          </a:stretch>
        </p:blipFill>
        <p:spPr>
          <a:xfrm>
            <a:off x="8702858" y="1327977"/>
            <a:ext cx="579290" cy="545733"/>
          </a:xfrm>
          <a:prstGeom prst="rect">
            <a:avLst/>
          </a:prstGeom>
        </p:spPr>
      </p:pic>
      <p:sp>
        <p:nvSpPr>
          <p:cNvPr id="116" name="CuadroTexto 115">
            <a:extLst>
              <a:ext uri="{FF2B5EF4-FFF2-40B4-BE49-F238E27FC236}">
                <a16:creationId xmlns:a16="http://schemas.microsoft.com/office/drawing/2014/main" id="{8B126EA5-BF37-4CB8-855A-4EA71E37D7CF}"/>
              </a:ext>
            </a:extLst>
          </p:cNvPr>
          <p:cNvSpPr txBox="1"/>
          <p:nvPr/>
        </p:nvSpPr>
        <p:spPr>
          <a:xfrm>
            <a:off x="6338939" y="1759574"/>
            <a:ext cx="1404275" cy="1277273"/>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DESARROLLO DE CASO DE USO</a:t>
            </a:r>
            <a:r>
              <a:rPr lang="es-ES" sz="1100">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sz="1100" b="1">
              <a:solidFill>
                <a:srgbClr val="003CF6"/>
              </a:solidFill>
              <a:latin typeface="Lato" panose="020B0604020202020204" charset="0"/>
              <a:ea typeface="Lato" panose="020B0604020202020204" charset="0"/>
              <a:cs typeface="Lato" panose="020B0604020202020204" charset="0"/>
            </a:endParaRPr>
          </a:p>
        </p:txBody>
      </p:sp>
      <p:pic>
        <p:nvPicPr>
          <p:cNvPr id="117" name="Imagen 116"/>
          <p:cNvPicPr>
            <a:picLocks noChangeAspect="1"/>
          </p:cNvPicPr>
          <p:nvPr/>
        </p:nvPicPr>
        <p:blipFill>
          <a:blip r:embed="rId9">
            <a:clrChange>
              <a:clrFrom>
                <a:srgbClr val="F7F7F7"/>
              </a:clrFrom>
              <a:clrTo>
                <a:srgbClr val="F7F7F7">
                  <a:alpha val="0"/>
                </a:srgbClr>
              </a:clrTo>
            </a:clrChange>
          </a:blip>
          <a:stretch>
            <a:fillRect/>
          </a:stretch>
        </p:blipFill>
        <p:spPr>
          <a:xfrm>
            <a:off x="6724267" y="1180210"/>
            <a:ext cx="579058" cy="595602"/>
          </a:xfrm>
          <a:prstGeom prst="rect">
            <a:avLst/>
          </a:prstGeom>
        </p:spPr>
      </p:pic>
      <p:sp>
        <p:nvSpPr>
          <p:cNvPr id="118" name="CuadroTexto 117">
            <a:extLst>
              <a:ext uri="{FF2B5EF4-FFF2-40B4-BE49-F238E27FC236}">
                <a16:creationId xmlns:a16="http://schemas.microsoft.com/office/drawing/2014/main" id="{A7744B69-C042-44BC-9E91-AFBBF1FDCC4A}"/>
              </a:ext>
            </a:extLst>
          </p:cNvPr>
          <p:cNvSpPr txBox="1"/>
          <p:nvPr/>
        </p:nvSpPr>
        <p:spPr>
          <a:xfrm>
            <a:off x="10247818" y="2079302"/>
            <a:ext cx="152494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DESPLIEGUE, OPERACIÓN MANTENIMIENTO</a:t>
            </a:r>
          </a:p>
        </p:txBody>
      </p:sp>
      <p:pic>
        <p:nvPicPr>
          <p:cNvPr id="119" name="Imagen 118"/>
          <p:cNvPicPr>
            <a:picLocks noChangeAspect="1"/>
          </p:cNvPicPr>
          <p:nvPr/>
        </p:nvPicPr>
        <p:blipFill>
          <a:blip r:embed="rId10">
            <a:clrChange>
              <a:clrFrom>
                <a:srgbClr val="F7F7F7"/>
              </a:clrFrom>
              <a:clrTo>
                <a:srgbClr val="F7F7F7">
                  <a:alpha val="0"/>
                </a:srgbClr>
              </a:clrTo>
            </a:clrChange>
          </a:blip>
          <a:stretch>
            <a:fillRect/>
          </a:stretch>
        </p:blipFill>
        <p:spPr>
          <a:xfrm>
            <a:off x="10619584" y="1216586"/>
            <a:ext cx="781408" cy="768514"/>
          </a:xfrm>
          <a:prstGeom prst="rect">
            <a:avLst/>
          </a:prstGeom>
        </p:spPr>
      </p:pic>
      <p:pic>
        <p:nvPicPr>
          <p:cNvPr id="33"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34" name="Imagen 33"/>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36" name="Imagen 35"/>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3117618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407406"/>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400" b="1">
                <a:solidFill>
                  <a:schemeClr val="lt1"/>
                </a:solidFill>
                <a:latin typeface="Lato" panose="020F0502020204030203" pitchFamily="34" charset="0"/>
                <a:ea typeface="Lato" panose="020F0502020204030203" pitchFamily="34" charset="0"/>
                <a:cs typeface="Lato" panose="020F0502020204030203" pitchFamily="34" charset="0"/>
                <a:sym typeface="Calibri"/>
              </a:rPr>
              <a:t>WP2 · Diseño, instalación y puesta en marcha </a:t>
            </a:r>
            <a:endParaRPr lang="es-ES" sz="2400">
              <a:latin typeface="Lato" panose="020F0502020204030203" pitchFamily="34" charset="0"/>
              <a:ea typeface="Lato" panose="020F0502020204030203" pitchFamily="34" charset="0"/>
              <a:cs typeface="Lato" panose="020F0502020204030203" pitchFamily="34" charset="0"/>
            </a:endParaRPr>
          </a:p>
        </p:txBody>
      </p:sp>
      <p:sp>
        <p:nvSpPr>
          <p:cNvPr id="9" name="CuadroTexto 8">
            <a:extLst>
              <a:ext uri="{FF2B5EF4-FFF2-40B4-BE49-F238E27FC236}">
                <a16:creationId xmlns:a16="http://schemas.microsoft.com/office/drawing/2014/main" id="{5E8402FB-19D5-4825-87AE-4A01DB1601F9}"/>
              </a:ext>
            </a:extLst>
          </p:cNvPr>
          <p:cNvSpPr txBox="1"/>
          <p:nvPr/>
        </p:nvSpPr>
        <p:spPr>
          <a:xfrm>
            <a:off x="494028" y="3275896"/>
            <a:ext cx="11358556" cy="3185487"/>
          </a:xfrm>
          <a:prstGeom prst="rect">
            <a:avLst/>
          </a:prstGeom>
          <a:noFill/>
        </p:spPr>
        <p:txBody>
          <a:bodyPr wrap="square" lIns="91440" tIns="45720" rIns="91440" bIns="45720" rtlCol="0" anchor="t">
            <a:spAutoFit/>
          </a:bodyPr>
          <a:lstStyle/>
          <a:p>
            <a:pPr algn="just">
              <a:spcAft>
                <a:spcPts val="600"/>
              </a:spcAft>
            </a:pPr>
            <a:r>
              <a:rPr lang="es-ES" sz="1600" b="1" dirty="0">
                <a:solidFill>
                  <a:srgbClr val="005C4A"/>
                </a:solidFill>
                <a:ea typeface="Lato"/>
              </a:rPr>
              <a:t>DISEÑO Y DESPLIEGUE DE LA ARQUITECTURA</a:t>
            </a:r>
            <a:r>
              <a:rPr lang="es-ES" sz="1600" dirty="0">
                <a:ea typeface="Lato"/>
              </a:rPr>
              <a:t> de Red Privada 5G en los tramos específicos de los túneles “A3” y “Embajadores”. Esto implica planificar y configurar una infraestructura de red 5G que proporcione conectividad fiable y de alta velocidad en dichos tramos. </a:t>
            </a:r>
          </a:p>
          <a:p>
            <a:pPr algn="just">
              <a:spcAft>
                <a:spcPts val="600"/>
              </a:spcAft>
            </a:pPr>
            <a:endParaRPr lang="es-ES" sz="600" dirty="0">
              <a:ea typeface="Lato"/>
            </a:endParaRPr>
          </a:p>
          <a:p>
            <a:pPr algn="just">
              <a:spcAft>
                <a:spcPts val="600"/>
              </a:spcAft>
            </a:pPr>
            <a:r>
              <a:rPr lang="es-ES" sz="1600" dirty="0">
                <a:ea typeface="Lato"/>
              </a:rPr>
              <a:t>Se lograrán los siguientes objetivos: </a:t>
            </a:r>
          </a:p>
          <a:p>
            <a:pPr algn="just">
              <a:spcAft>
                <a:spcPts val="600"/>
              </a:spcAft>
            </a:pPr>
            <a:endParaRPr lang="es-ES" sz="500" dirty="0">
              <a:ea typeface="Lato"/>
            </a:endParaRPr>
          </a:p>
          <a:p>
            <a:pPr marL="742950" lvl="1" indent="-285750" algn="just">
              <a:spcAft>
                <a:spcPts val="600"/>
              </a:spcAft>
              <a:buFont typeface="Courier New"/>
              <a:buChar char="o"/>
            </a:pPr>
            <a:r>
              <a:rPr lang="es-ES" sz="1600" b="1" dirty="0">
                <a:solidFill>
                  <a:srgbClr val="005C4A"/>
                </a:solidFill>
                <a:ea typeface="Lato"/>
              </a:rPr>
              <a:t>DISEÑO</a:t>
            </a:r>
            <a:r>
              <a:rPr lang="es-ES" sz="1600" dirty="0">
                <a:ea typeface="Lato"/>
              </a:rPr>
              <a:t> de una </a:t>
            </a:r>
            <a:r>
              <a:rPr lang="es-ES" sz="1600" b="1" dirty="0">
                <a:solidFill>
                  <a:srgbClr val="005C4A"/>
                </a:solidFill>
                <a:ea typeface="Lato"/>
              </a:rPr>
              <a:t>ARQUITECTURA</a:t>
            </a:r>
            <a:r>
              <a:rPr lang="es-ES" sz="1600" dirty="0">
                <a:ea typeface="Lato"/>
              </a:rPr>
              <a:t> de red privada 5G </a:t>
            </a:r>
            <a:r>
              <a:rPr lang="es-ES" sz="1600" b="1" dirty="0">
                <a:solidFill>
                  <a:srgbClr val="005C4A"/>
                </a:solidFill>
                <a:ea typeface="Lato"/>
              </a:rPr>
              <a:t>ADAPTADA A LAS NECESIDADES ESPECÍFICAS DE LOS TÚNELES</a:t>
            </a:r>
            <a:r>
              <a:rPr lang="es-ES" sz="1600" dirty="0">
                <a:ea typeface="Lato"/>
              </a:rPr>
              <a:t> en términos de cobertura, capacidad y seguridad. </a:t>
            </a:r>
          </a:p>
          <a:p>
            <a:pPr marL="742950" lvl="1" indent="-285750" algn="just">
              <a:spcAft>
                <a:spcPts val="600"/>
              </a:spcAft>
              <a:buFont typeface="Courier New"/>
              <a:buChar char="o"/>
            </a:pPr>
            <a:r>
              <a:rPr lang="es-ES" sz="1600" b="1" dirty="0">
                <a:solidFill>
                  <a:srgbClr val="005C4A"/>
                </a:solidFill>
                <a:ea typeface="Lato"/>
              </a:rPr>
              <a:t>SELECCIÓN Y ADQUISICIÓN DE LOS EQUIPOS Y TECNOLOGÍAS</a:t>
            </a:r>
            <a:r>
              <a:rPr lang="es-ES" sz="1600" dirty="0">
                <a:ea typeface="Lato"/>
              </a:rPr>
              <a:t> necesarios para implementar la red privada 5G en los túneles, asegurando la compatibilidad y calidad de los dispositivos. </a:t>
            </a:r>
          </a:p>
          <a:p>
            <a:pPr marL="742950" lvl="1" indent="-285750" algn="just">
              <a:spcAft>
                <a:spcPts val="600"/>
              </a:spcAft>
              <a:buFont typeface="Courier New"/>
              <a:buChar char="o"/>
            </a:pPr>
            <a:r>
              <a:rPr lang="es-ES" sz="1600" b="1" dirty="0">
                <a:solidFill>
                  <a:srgbClr val="005C4A"/>
                </a:solidFill>
                <a:ea typeface="Lato"/>
              </a:rPr>
              <a:t>INSTALACIÓN FÍSICA</a:t>
            </a:r>
            <a:r>
              <a:rPr lang="es-ES" sz="1600" dirty="0">
                <a:ea typeface="Lato"/>
              </a:rPr>
              <a:t> de los equipos e infraestructura necesaria en los túneles de acuerdo con el plan establecido, asegurando la calidad e integridad de las conexiones, para su posterior puesta en servicio. </a:t>
            </a:r>
          </a:p>
        </p:txBody>
      </p:sp>
      <p:sp>
        <p:nvSpPr>
          <p:cNvPr id="86" name="Rectángulo: esquinas redondeadas 42">
            <a:extLst>
              <a:ext uri="{FF2B5EF4-FFF2-40B4-BE49-F238E27FC236}">
                <a16:creationId xmlns:a16="http://schemas.microsoft.com/office/drawing/2014/main" id="{B7140E34-45A2-476E-9A3F-3DA14E50CA8D}"/>
              </a:ext>
            </a:extLst>
          </p:cNvPr>
          <p:cNvSpPr/>
          <p:nvPr/>
        </p:nvSpPr>
        <p:spPr>
          <a:xfrm>
            <a:off x="10275937" y="834595"/>
            <a:ext cx="1468703" cy="2213891"/>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0" name="Google Shape;49;p2">
            <a:extLst>
              <a:ext uri="{FF2B5EF4-FFF2-40B4-BE49-F238E27FC236}">
                <a16:creationId xmlns:a16="http://schemas.microsoft.com/office/drawing/2014/main" id="{AD70C047-D16D-4986-8B41-404FB9C3BF49}"/>
              </a:ext>
            </a:extLst>
          </p:cNvPr>
          <p:cNvSpPr txBox="1"/>
          <p:nvPr/>
        </p:nvSpPr>
        <p:spPr>
          <a:xfrm>
            <a:off x="105569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94" name="Rectángulo: esquinas redondeadas 42">
            <a:extLst>
              <a:ext uri="{FF2B5EF4-FFF2-40B4-BE49-F238E27FC236}">
                <a16:creationId xmlns:a16="http://schemas.microsoft.com/office/drawing/2014/main" id="{B7140E34-45A2-476E-9A3F-3DA14E50CA8D}"/>
              </a:ext>
            </a:extLst>
          </p:cNvPr>
          <p:cNvSpPr/>
          <p:nvPr/>
        </p:nvSpPr>
        <p:spPr>
          <a:xfrm>
            <a:off x="8258152" y="808494"/>
            <a:ext cx="1468703" cy="2219820"/>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6" name="Google Shape;49;p2">
            <a:extLst>
              <a:ext uri="{FF2B5EF4-FFF2-40B4-BE49-F238E27FC236}">
                <a16:creationId xmlns:a16="http://schemas.microsoft.com/office/drawing/2014/main" id="{AD70C047-D16D-4986-8B41-404FB9C3BF49}"/>
              </a:ext>
            </a:extLst>
          </p:cNvPr>
          <p:cNvSpPr txBox="1"/>
          <p:nvPr/>
        </p:nvSpPr>
        <p:spPr>
          <a:xfrm>
            <a:off x="8539130"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98" name="Rectángulo: esquinas redondeadas 42">
            <a:extLst>
              <a:ext uri="{FF2B5EF4-FFF2-40B4-BE49-F238E27FC236}">
                <a16:creationId xmlns:a16="http://schemas.microsoft.com/office/drawing/2014/main" id="{B7140E34-45A2-476E-9A3F-3DA14E50CA8D}"/>
              </a:ext>
            </a:extLst>
          </p:cNvPr>
          <p:cNvSpPr/>
          <p:nvPr/>
        </p:nvSpPr>
        <p:spPr>
          <a:xfrm>
            <a:off x="6306725" y="825636"/>
            <a:ext cx="1468703" cy="2202678"/>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0" name="Google Shape;49;p2">
            <a:extLst>
              <a:ext uri="{FF2B5EF4-FFF2-40B4-BE49-F238E27FC236}">
                <a16:creationId xmlns:a16="http://schemas.microsoft.com/office/drawing/2014/main" id="{AD70C047-D16D-4986-8B41-404FB9C3BF49}"/>
              </a:ext>
            </a:extLst>
          </p:cNvPr>
          <p:cNvSpPr txBox="1"/>
          <p:nvPr/>
        </p:nvSpPr>
        <p:spPr>
          <a:xfrm>
            <a:off x="6587703"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101" name="Rectángulo: esquinas redondeadas 42">
            <a:extLst>
              <a:ext uri="{FF2B5EF4-FFF2-40B4-BE49-F238E27FC236}">
                <a16:creationId xmlns:a16="http://schemas.microsoft.com/office/drawing/2014/main" id="{B7140E34-45A2-476E-9A3F-3DA14E50CA8D}"/>
              </a:ext>
            </a:extLst>
          </p:cNvPr>
          <p:cNvSpPr/>
          <p:nvPr/>
        </p:nvSpPr>
        <p:spPr>
          <a:xfrm>
            <a:off x="4368137" y="830928"/>
            <a:ext cx="1468703" cy="2197385"/>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3" name="Google Shape;49;p2">
            <a:extLst>
              <a:ext uri="{FF2B5EF4-FFF2-40B4-BE49-F238E27FC236}">
                <a16:creationId xmlns:a16="http://schemas.microsoft.com/office/drawing/2014/main" id="{AD70C047-D16D-4986-8B41-404FB9C3BF49}"/>
              </a:ext>
            </a:extLst>
          </p:cNvPr>
          <p:cNvSpPr txBox="1"/>
          <p:nvPr/>
        </p:nvSpPr>
        <p:spPr>
          <a:xfrm>
            <a:off x="46491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106" name="Google Shape;49;p2">
            <a:extLst>
              <a:ext uri="{FF2B5EF4-FFF2-40B4-BE49-F238E27FC236}">
                <a16:creationId xmlns:a16="http://schemas.microsoft.com/office/drawing/2014/main" id="{AD70C047-D16D-4986-8B41-404FB9C3BF49}"/>
              </a:ext>
            </a:extLst>
          </p:cNvPr>
          <p:cNvSpPr txBox="1"/>
          <p:nvPr/>
        </p:nvSpPr>
        <p:spPr>
          <a:xfrm>
            <a:off x="2684849"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109" name="Google Shape;49;p2">
            <a:extLst>
              <a:ext uri="{FF2B5EF4-FFF2-40B4-BE49-F238E27FC236}">
                <a16:creationId xmlns:a16="http://schemas.microsoft.com/office/drawing/2014/main" id="{AD70C047-D16D-4986-8B41-404FB9C3BF49}"/>
              </a:ext>
            </a:extLst>
          </p:cNvPr>
          <p:cNvSpPr txBox="1"/>
          <p:nvPr/>
        </p:nvSpPr>
        <p:spPr>
          <a:xfrm>
            <a:off x="733422"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69" name="CuadroTexto 68"/>
          <p:cNvSpPr txBox="1"/>
          <p:nvPr/>
        </p:nvSpPr>
        <p:spPr>
          <a:xfrm>
            <a:off x="476105" y="2012584"/>
            <a:ext cx="1421381" cy="938719"/>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b="1">
              <a:solidFill>
                <a:srgbClr val="005C4A"/>
              </a:solidFill>
              <a:latin typeface="Lato" panose="020B0604020202020204" charset="0"/>
              <a:ea typeface="Lato" panose="020B0604020202020204" charset="0"/>
              <a:cs typeface="Lato" panose="020B0604020202020204" charset="0"/>
            </a:endParaRPr>
          </a:p>
        </p:txBody>
      </p:sp>
      <p:pic>
        <p:nvPicPr>
          <p:cNvPr id="71" name="Imagen 70"/>
          <p:cNvPicPr>
            <a:picLocks noChangeAspect="1"/>
          </p:cNvPicPr>
          <p:nvPr/>
        </p:nvPicPr>
        <p:blipFill>
          <a:blip r:embed="rId4">
            <a:clrChange>
              <a:clrFrom>
                <a:srgbClr val="F7F7F7"/>
              </a:clrFrom>
              <a:clrTo>
                <a:srgbClr val="F7F7F7">
                  <a:alpha val="0"/>
                </a:srgbClr>
              </a:clrTo>
            </a:clrChange>
          </a:blip>
          <a:stretch>
            <a:fillRect/>
          </a:stretch>
        </p:blipFill>
        <p:spPr>
          <a:xfrm>
            <a:off x="1261287" y="1270250"/>
            <a:ext cx="639419" cy="661187"/>
          </a:xfrm>
          <a:prstGeom prst="rect">
            <a:avLst/>
          </a:prstGeom>
        </p:spPr>
      </p:pic>
      <p:pic>
        <p:nvPicPr>
          <p:cNvPr id="72" name="Imagen 71"/>
          <p:cNvPicPr>
            <a:picLocks noChangeAspect="1"/>
          </p:cNvPicPr>
          <p:nvPr/>
        </p:nvPicPr>
        <p:blipFill>
          <a:blip r:embed="rId5">
            <a:clrChange>
              <a:clrFrom>
                <a:srgbClr val="F7F7F7"/>
              </a:clrFrom>
              <a:clrTo>
                <a:srgbClr val="F7F7F7">
                  <a:alpha val="0"/>
                </a:srgbClr>
              </a:clrTo>
            </a:clrChange>
          </a:blip>
          <a:stretch>
            <a:fillRect/>
          </a:stretch>
        </p:blipFill>
        <p:spPr>
          <a:xfrm>
            <a:off x="542932" y="1269516"/>
            <a:ext cx="763765" cy="662655"/>
          </a:xfrm>
          <a:prstGeom prst="rect">
            <a:avLst/>
          </a:prstGeom>
        </p:spPr>
      </p:pic>
      <p:pic>
        <p:nvPicPr>
          <p:cNvPr id="73" name="Imagen 72"/>
          <p:cNvPicPr>
            <a:picLocks noChangeAspect="1"/>
          </p:cNvPicPr>
          <p:nvPr/>
        </p:nvPicPr>
        <p:blipFill>
          <a:blip r:embed="rId6">
            <a:clrChange>
              <a:clrFrom>
                <a:srgbClr val="F7F7F7"/>
              </a:clrFrom>
              <a:clrTo>
                <a:srgbClr val="F7F7F7">
                  <a:alpha val="0"/>
                </a:srgbClr>
              </a:clrTo>
            </a:clrChange>
          </a:blip>
          <a:stretch>
            <a:fillRect/>
          </a:stretch>
        </p:blipFill>
        <p:spPr>
          <a:xfrm>
            <a:off x="2832906" y="1291359"/>
            <a:ext cx="610633" cy="618969"/>
          </a:xfrm>
          <a:prstGeom prst="rect">
            <a:avLst/>
          </a:prstGeom>
        </p:spPr>
      </p:pic>
      <p:sp>
        <p:nvSpPr>
          <p:cNvPr id="74" name="CuadroTexto 73">
            <a:extLst>
              <a:ext uri="{FF2B5EF4-FFF2-40B4-BE49-F238E27FC236}">
                <a16:creationId xmlns:a16="http://schemas.microsoft.com/office/drawing/2014/main" id="{0C2CE078-2EAD-4547-85DE-B815A3E9EADC}"/>
              </a:ext>
            </a:extLst>
          </p:cNvPr>
          <p:cNvSpPr txBox="1"/>
          <p:nvPr/>
        </p:nvSpPr>
        <p:spPr>
          <a:xfrm>
            <a:off x="2453304" y="1910240"/>
            <a:ext cx="1369836" cy="1107996"/>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DISEÑO, INSTALACIÓN Y PUESTA EN MARCHA </a:t>
            </a:r>
            <a:r>
              <a:rPr lang="es-ES" sz="1100">
                <a:solidFill>
                  <a:srgbClr val="5C525F"/>
                </a:solidFill>
                <a:latin typeface="Lato" panose="020B0604020202020204" charset="0"/>
                <a:ea typeface="Lato" panose="020B0604020202020204" charset="0"/>
                <a:cs typeface="Lato" panose="020B0604020202020204" charset="0"/>
              </a:rPr>
              <a:t>de la arquitectura de red privada 5G</a:t>
            </a:r>
            <a:endParaRPr lang="es-ES" sz="1100" b="1">
              <a:solidFill>
                <a:srgbClr val="003CF6"/>
              </a:solidFill>
              <a:latin typeface="Lato" panose="020B0604020202020204" charset="0"/>
              <a:ea typeface="Lato" panose="020B0604020202020204" charset="0"/>
              <a:cs typeface="Lato" panose="020B0604020202020204" charset="0"/>
            </a:endParaRPr>
          </a:p>
        </p:txBody>
      </p:sp>
      <p:sp>
        <p:nvSpPr>
          <p:cNvPr id="75" name="CuadroTexto 74">
            <a:extLst>
              <a:ext uri="{FF2B5EF4-FFF2-40B4-BE49-F238E27FC236}">
                <a16:creationId xmlns:a16="http://schemas.microsoft.com/office/drawing/2014/main" id="{096229A7-F120-47E9-BB75-8D8F61C3A0C9}"/>
              </a:ext>
            </a:extLst>
          </p:cNvPr>
          <p:cNvSpPr txBox="1"/>
          <p:nvPr/>
        </p:nvSpPr>
        <p:spPr>
          <a:xfrm>
            <a:off x="4371857" y="2056613"/>
            <a:ext cx="1461262"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IMPLEMENTACIÓN</a:t>
            </a:r>
            <a:r>
              <a:rPr lang="es-ES" sz="1100">
                <a:solidFill>
                  <a:srgbClr val="5C525F"/>
                </a:solidFill>
                <a:latin typeface="Lato" panose="020B0604020202020204" charset="0"/>
                <a:ea typeface="Lato" panose="020B0604020202020204" charset="0"/>
                <a:cs typeface="Lato" panose="020B0604020202020204" charset="0"/>
              </a:rPr>
              <a:t> del </a:t>
            </a:r>
            <a:r>
              <a:rPr lang="es-ES" sz="1100">
                <a:solidFill>
                  <a:schemeClr val="accent5"/>
                </a:solidFill>
                <a:latin typeface="Lato" panose="020B0604020202020204" charset="0"/>
                <a:ea typeface="Lato" panose="020B0604020202020204" charset="0"/>
                <a:cs typeface="Lato" panose="020B0604020202020204" charset="0"/>
              </a:rPr>
              <a:t>servicio y </a:t>
            </a:r>
            <a:r>
              <a:rPr lang="es-ES" sz="1100" b="1">
                <a:solidFill>
                  <a:srgbClr val="005C4A"/>
                </a:solidFill>
                <a:latin typeface="Lato" panose="020B0604020202020204" charset="0"/>
                <a:ea typeface="Lato" panose="020B0604020202020204" charset="0"/>
                <a:cs typeface="Lato" panose="020B0604020202020204" charset="0"/>
              </a:rPr>
              <a:t>PLAN DE PRUEBAS</a:t>
            </a:r>
          </a:p>
        </p:txBody>
      </p:sp>
      <p:pic>
        <p:nvPicPr>
          <p:cNvPr id="76" name="Imagen 75"/>
          <p:cNvPicPr>
            <a:picLocks noChangeAspect="1"/>
          </p:cNvPicPr>
          <p:nvPr/>
        </p:nvPicPr>
        <p:blipFill>
          <a:blip r:embed="rId7">
            <a:clrChange>
              <a:clrFrom>
                <a:srgbClr val="F7F7F7"/>
              </a:clrFrom>
              <a:clrTo>
                <a:srgbClr val="F7F7F7">
                  <a:alpha val="0"/>
                </a:srgbClr>
              </a:clrTo>
            </a:clrChange>
          </a:blip>
          <a:stretch>
            <a:fillRect/>
          </a:stretch>
        </p:blipFill>
        <p:spPr>
          <a:xfrm>
            <a:off x="4761673" y="1281705"/>
            <a:ext cx="681630" cy="638276"/>
          </a:xfrm>
          <a:prstGeom prst="rect">
            <a:avLst/>
          </a:prstGeom>
        </p:spPr>
      </p:pic>
      <p:sp>
        <p:nvSpPr>
          <p:cNvPr id="77" name="CuadroTexto 76">
            <a:extLst>
              <a:ext uri="{FF2B5EF4-FFF2-40B4-BE49-F238E27FC236}">
                <a16:creationId xmlns:a16="http://schemas.microsoft.com/office/drawing/2014/main" id="{16F40F11-035C-4AA9-8571-EEC5316ABAA8}"/>
              </a:ext>
            </a:extLst>
          </p:cNvPr>
          <p:cNvSpPr txBox="1"/>
          <p:nvPr/>
        </p:nvSpPr>
        <p:spPr>
          <a:xfrm>
            <a:off x="8327638" y="1976785"/>
            <a:ext cx="132973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PRUEBAS Y VALIDACIÓN DE CASOS DE USO</a:t>
            </a:r>
            <a:endParaRPr lang="es-ES" sz="1100" b="1">
              <a:solidFill>
                <a:srgbClr val="005C4A"/>
              </a:solidFill>
            </a:endParaRPr>
          </a:p>
        </p:txBody>
      </p:sp>
      <p:pic>
        <p:nvPicPr>
          <p:cNvPr id="115" name="Imagen 114"/>
          <p:cNvPicPr>
            <a:picLocks noChangeAspect="1"/>
          </p:cNvPicPr>
          <p:nvPr/>
        </p:nvPicPr>
        <p:blipFill>
          <a:blip r:embed="rId8">
            <a:clrChange>
              <a:clrFrom>
                <a:srgbClr val="F7F7F7"/>
              </a:clrFrom>
              <a:clrTo>
                <a:srgbClr val="F7F7F7">
                  <a:alpha val="0"/>
                </a:srgbClr>
              </a:clrTo>
            </a:clrChange>
          </a:blip>
          <a:stretch>
            <a:fillRect/>
          </a:stretch>
        </p:blipFill>
        <p:spPr>
          <a:xfrm>
            <a:off x="8702858" y="1327977"/>
            <a:ext cx="579290" cy="545733"/>
          </a:xfrm>
          <a:prstGeom prst="rect">
            <a:avLst/>
          </a:prstGeom>
        </p:spPr>
      </p:pic>
      <p:sp>
        <p:nvSpPr>
          <p:cNvPr id="116" name="CuadroTexto 115">
            <a:extLst>
              <a:ext uri="{FF2B5EF4-FFF2-40B4-BE49-F238E27FC236}">
                <a16:creationId xmlns:a16="http://schemas.microsoft.com/office/drawing/2014/main" id="{8B126EA5-BF37-4CB8-855A-4EA71E37D7CF}"/>
              </a:ext>
            </a:extLst>
          </p:cNvPr>
          <p:cNvSpPr txBox="1"/>
          <p:nvPr/>
        </p:nvSpPr>
        <p:spPr>
          <a:xfrm>
            <a:off x="6338939" y="1759574"/>
            <a:ext cx="1404275" cy="1277273"/>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DESARROLLO DE CASO DE USO</a:t>
            </a:r>
            <a:r>
              <a:rPr lang="es-ES" sz="1100">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sz="1100" b="1">
              <a:solidFill>
                <a:srgbClr val="003CF6"/>
              </a:solidFill>
              <a:latin typeface="Lato" panose="020B0604020202020204" charset="0"/>
              <a:ea typeface="Lato" panose="020B0604020202020204" charset="0"/>
              <a:cs typeface="Lato" panose="020B0604020202020204" charset="0"/>
            </a:endParaRPr>
          </a:p>
        </p:txBody>
      </p:sp>
      <p:pic>
        <p:nvPicPr>
          <p:cNvPr id="117" name="Imagen 116"/>
          <p:cNvPicPr>
            <a:picLocks noChangeAspect="1"/>
          </p:cNvPicPr>
          <p:nvPr/>
        </p:nvPicPr>
        <p:blipFill>
          <a:blip r:embed="rId9">
            <a:clrChange>
              <a:clrFrom>
                <a:srgbClr val="F7F7F7"/>
              </a:clrFrom>
              <a:clrTo>
                <a:srgbClr val="F7F7F7">
                  <a:alpha val="0"/>
                </a:srgbClr>
              </a:clrTo>
            </a:clrChange>
          </a:blip>
          <a:stretch>
            <a:fillRect/>
          </a:stretch>
        </p:blipFill>
        <p:spPr>
          <a:xfrm>
            <a:off x="6724267" y="1180210"/>
            <a:ext cx="579058" cy="595602"/>
          </a:xfrm>
          <a:prstGeom prst="rect">
            <a:avLst/>
          </a:prstGeom>
        </p:spPr>
      </p:pic>
      <p:sp>
        <p:nvSpPr>
          <p:cNvPr id="118" name="CuadroTexto 117">
            <a:extLst>
              <a:ext uri="{FF2B5EF4-FFF2-40B4-BE49-F238E27FC236}">
                <a16:creationId xmlns:a16="http://schemas.microsoft.com/office/drawing/2014/main" id="{A7744B69-C042-44BC-9E91-AFBBF1FDCC4A}"/>
              </a:ext>
            </a:extLst>
          </p:cNvPr>
          <p:cNvSpPr txBox="1"/>
          <p:nvPr/>
        </p:nvSpPr>
        <p:spPr>
          <a:xfrm>
            <a:off x="10247818" y="2079302"/>
            <a:ext cx="152494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DESPLIEGUE, OPERACIÓN MANTENIMIENTO</a:t>
            </a:r>
          </a:p>
        </p:txBody>
      </p:sp>
      <p:pic>
        <p:nvPicPr>
          <p:cNvPr id="119" name="Imagen 118"/>
          <p:cNvPicPr>
            <a:picLocks noChangeAspect="1"/>
          </p:cNvPicPr>
          <p:nvPr/>
        </p:nvPicPr>
        <p:blipFill>
          <a:blip r:embed="rId10">
            <a:clrChange>
              <a:clrFrom>
                <a:srgbClr val="F7F7F7"/>
              </a:clrFrom>
              <a:clrTo>
                <a:srgbClr val="F7F7F7">
                  <a:alpha val="0"/>
                </a:srgbClr>
              </a:clrTo>
            </a:clrChange>
          </a:blip>
          <a:stretch>
            <a:fillRect/>
          </a:stretch>
        </p:blipFill>
        <p:spPr>
          <a:xfrm>
            <a:off x="10619584" y="1216586"/>
            <a:ext cx="781408" cy="768514"/>
          </a:xfrm>
          <a:prstGeom prst="rect">
            <a:avLst/>
          </a:prstGeom>
        </p:spPr>
      </p:pic>
      <p:sp>
        <p:nvSpPr>
          <p:cNvPr id="2" name="Rectángulo: esquinas redondeadas 42">
            <a:extLst>
              <a:ext uri="{FF2B5EF4-FFF2-40B4-BE49-F238E27FC236}">
                <a16:creationId xmlns:a16="http://schemas.microsoft.com/office/drawing/2014/main" id="{BDC6E3F4-0C7F-F500-891C-A11106A11491}"/>
              </a:ext>
            </a:extLst>
          </p:cNvPr>
          <p:cNvSpPr/>
          <p:nvPr/>
        </p:nvSpPr>
        <p:spPr>
          <a:xfrm>
            <a:off x="2400849" y="842186"/>
            <a:ext cx="1468703" cy="2194857"/>
          </a:xfrm>
          <a:prstGeom prst="roundRect">
            <a:avLst/>
          </a:prstGeom>
          <a:noFill/>
          <a:ln w="57150">
            <a:solidFill>
              <a:srgbClr val="005C4A"/>
            </a:solidFill>
            <a:prstDash val="sysDot"/>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 name="Rectángulo: esquinas redondeadas 42">
            <a:extLst>
              <a:ext uri="{FF2B5EF4-FFF2-40B4-BE49-F238E27FC236}">
                <a16:creationId xmlns:a16="http://schemas.microsoft.com/office/drawing/2014/main" id="{EE7E4F08-3DDE-3C58-4E0B-2F6BCBB43FD0}"/>
              </a:ext>
            </a:extLst>
          </p:cNvPr>
          <p:cNvSpPr/>
          <p:nvPr/>
        </p:nvSpPr>
        <p:spPr>
          <a:xfrm>
            <a:off x="436174" y="821784"/>
            <a:ext cx="1468703" cy="2206529"/>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33"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34" name="Imagen 33"/>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36" name="Imagen 35"/>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4212820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407406"/>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400" b="1">
                <a:solidFill>
                  <a:schemeClr val="lt1"/>
                </a:solidFill>
                <a:latin typeface="Lato" panose="020F0502020204030203" pitchFamily="34" charset="0"/>
                <a:ea typeface="Lato" panose="020F0502020204030203" pitchFamily="34" charset="0"/>
                <a:cs typeface="Lato" panose="020F0502020204030203" pitchFamily="34" charset="0"/>
                <a:sym typeface="Calibri"/>
              </a:rPr>
              <a:t>WP3 · Implementación del servicio y plan de pruebas</a:t>
            </a:r>
          </a:p>
        </p:txBody>
      </p:sp>
      <p:sp>
        <p:nvSpPr>
          <p:cNvPr id="9" name="CuadroTexto 8">
            <a:extLst>
              <a:ext uri="{FF2B5EF4-FFF2-40B4-BE49-F238E27FC236}">
                <a16:creationId xmlns:a16="http://schemas.microsoft.com/office/drawing/2014/main" id="{5E8402FB-19D5-4825-87AE-4A01DB1601F9}"/>
              </a:ext>
            </a:extLst>
          </p:cNvPr>
          <p:cNvSpPr txBox="1"/>
          <p:nvPr/>
        </p:nvSpPr>
        <p:spPr>
          <a:xfrm>
            <a:off x="494028" y="3214585"/>
            <a:ext cx="11358556" cy="3277820"/>
          </a:xfrm>
          <a:prstGeom prst="rect">
            <a:avLst/>
          </a:prstGeom>
          <a:noFill/>
        </p:spPr>
        <p:txBody>
          <a:bodyPr wrap="square" lIns="91440" tIns="45720" rIns="91440" bIns="45720" rtlCol="0" anchor="t">
            <a:spAutoFit/>
          </a:bodyPr>
          <a:lstStyle/>
          <a:p>
            <a:pPr algn="just">
              <a:spcAft>
                <a:spcPts val="600"/>
              </a:spcAft>
            </a:pPr>
            <a:r>
              <a:rPr lang="es-ES" sz="1600" b="1" dirty="0">
                <a:solidFill>
                  <a:srgbClr val="005C4A"/>
                </a:solidFill>
                <a:ea typeface="Lato"/>
              </a:rPr>
              <a:t>IMPLEMENTACIÓN DEL SERVICIO 5G</a:t>
            </a:r>
            <a:r>
              <a:rPr lang="es-ES" sz="1600" dirty="0">
                <a:ea typeface="Lato"/>
              </a:rPr>
              <a:t> que ya ha sido instalado y puesto en servicio (WP2), para asegurar que esté operativo y funcione correctamente para abordar la ejecución del Caso de Uso. Esto incluye el desarrollo y ejecución de un plan de aceptación del servicio y pruebas integrales para validar la funcionalidad de la infraestructura. </a:t>
            </a:r>
          </a:p>
          <a:p>
            <a:pPr algn="just">
              <a:spcAft>
                <a:spcPts val="600"/>
              </a:spcAft>
            </a:pPr>
            <a:endParaRPr lang="es-ES" sz="600" dirty="0">
              <a:ea typeface="Lato"/>
            </a:endParaRPr>
          </a:p>
          <a:p>
            <a:pPr algn="just">
              <a:spcAft>
                <a:spcPts val="600"/>
              </a:spcAft>
            </a:pPr>
            <a:r>
              <a:rPr lang="es-ES" sz="1600" dirty="0">
                <a:ea typeface="Lato"/>
              </a:rPr>
              <a:t>Se lograrán los siguientes objetivos: </a:t>
            </a:r>
          </a:p>
          <a:p>
            <a:pPr algn="just">
              <a:spcAft>
                <a:spcPts val="600"/>
              </a:spcAft>
            </a:pPr>
            <a:endParaRPr lang="es-ES" sz="500" dirty="0">
              <a:ea typeface="Lato"/>
            </a:endParaRPr>
          </a:p>
          <a:p>
            <a:pPr marL="742950" lvl="1" indent="-285750" algn="just">
              <a:spcAft>
                <a:spcPts val="600"/>
              </a:spcAft>
              <a:buFont typeface="Arial"/>
              <a:buChar char="o"/>
            </a:pPr>
            <a:r>
              <a:rPr lang="es-ES" sz="1600" b="1" dirty="0">
                <a:solidFill>
                  <a:srgbClr val="005C4A"/>
                </a:solidFill>
                <a:ea typeface="Lato"/>
              </a:rPr>
              <a:t>REALIZACIÓN DE PRUEBAS DE RENDIMIENTO Y FUNCIONALIDAD</a:t>
            </a:r>
            <a:r>
              <a:rPr lang="es-ES" sz="1600" dirty="0">
                <a:ea typeface="Lato"/>
              </a:rPr>
              <a:t> de la infraestructura 5G, incluidas pruebas de velocidad, latencia, estabilidad de la conexión y capacidad de carga, para garantizar el cumplimiento de los estándares y requisitos establecidos.</a:t>
            </a:r>
          </a:p>
          <a:p>
            <a:pPr marL="742950" lvl="1" indent="-285750" algn="just">
              <a:spcAft>
                <a:spcPts val="600"/>
              </a:spcAft>
              <a:buFont typeface="Arial"/>
              <a:buChar char="o"/>
            </a:pPr>
            <a:r>
              <a:rPr lang="es-ES" sz="1600" b="1" dirty="0">
                <a:solidFill>
                  <a:srgbClr val="005C4A"/>
                </a:solidFill>
                <a:ea typeface="Lato"/>
              </a:rPr>
              <a:t>DESARROLLO E IMPLEMENTACIÓN DE PROTOCOLOS DE SEGURIDAD</a:t>
            </a:r>
            <a:r>
              <a:rPr lang="es-ES" sz="1600" dirty="0">
                <a:ea typeface="Lato"/>
              </a:rPr>
              <a:t> robustos para proteger la infraestructura de la red 5G contra amenazas cibernéticas, asegurando la integridad, confidencialidad y disponibilidad de los datos transmitidos a través de la red.</a:t>
            </a:r>
          </a:p>
          <a:p>
            <a:pPr algn="just">
              <a:spcAft>
                <a:spcPts val="600"/>
              </a:spcAft>
            </a:pPr>
            <a:endParaRPr lang="es-ES" sz="600" dirty="0">
              <a:ea typeface="Lato"/>
            </a:endParaRPr>
          </a:p>
        </p:txBody>
      </p:sp>
      <p:sp>
        <p:nvSpPr>
          <p:cNvPr id="86" name="Rectángulo: esquinas redondeadas 42">
            <a:extLst>
              <a:ext uri="{FF2B5EF4-FFF2-40B4-BE49-F238E27FC236}">
                <a16:creationId xmlns:a16="http://schemas.microsoft.com/office/drawing/2014/main" id="{B7140E34-45A2-476E-9A3F-3DA14E50CA8D}"/>
              </a:ext>
            </a:extLst>
          </p:cNvPr>
          <p:cNvSpPr/>
          <p:nvPr/>
        </p:nvSpPr>
        <p:spPr>
          <a:xfrm>
            <a:off x="10275937" y="834595"/>
            <a:ext cx="1468703" cy="2213891"/>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0" name="Google Shape;49;p2">
            <a:extLst>
              <a:ext uri="{FF2B5EF4-FFF2-40B4-BE49-F238E27FC236}">
                <a16:creationId xmlns:a16="http://schemas.microsoft.com/office/drawing/2014/main" id="{AD70C047-D16D-4986-8B41-404FB9C3BF49}"/>
              </a:ext>
            </a:extLst>
          </p:cNvPr>
          <p:cNvSpPr txBox="1"/>
          <p:nvPr/>
        </p:nvSpPr>
        <p:spPr>
          <a:xfrm>
            <a:off x="105569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94" name="Rectángulo: esquinas redondeadas 42">
            <a:extLst>
              <a:ext uri="{FF2B5EF4-FFF2-40B4-BE49-F238E27FC236}">
                <a16:creationId xmlns:a16="http://schemas.microsoft.com/office/drawing/2014/main" id="{B7140E34-45A2-476E-9A3F-3DA14E50CA8D}"/>
              </a:ext>
            </a:extLst>
          </p:cNvPr>
          <p:cNvSpPr/>
          <p:nvPr/>
        </p:nvSpPr>
        <p:spPr>
          <a:xfrm>
            <a:off x="8258152" y="808494"/>
            <a:ext cx="1468703" cy="2219820"/>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6" name="Google Shape;49;p2">
            <a:extLst>
              <a:ext uri="{FF2B5EF4-FFF2-40B4-BE49-F238E27FC236}">
                <a16:creationId xmlns:a16="http://schemas.microsoft.com/office/drawing/2014/main" id="{AD70C047-D16D-4986-8B41-404FB9C3BF49}"/>
              </a:ext>
            </a:extLst>
          </p:cNvPr>
          <p:cNvSpPr txBox="1"/>
          <p:nvPr/>
        </p:nvSpPr>
        <p:spPr>
          <a:xfrm>
            <a:off x="8539130"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98" name="Rectángulo: esquinas redondeadas 42">
            <a:extLst>
              <a:ext uri="{FF2B5EF4-FFF2-40B4-BE49-F238E27FC236}">
                <a16:creationId xmlns:a16="http://schemas.microsoft.com/office/drawing/2014/main" id="{B7140E34-45A2-476E-9A3F-3DA14E50CA8D}"/>
              </a:ext>
            </a:extLst>
          </p:cNvPr>
          <p:cNvSpPr/>
          <p:nvPr/>
        </p:nvSpPr>
        <p:spPr>
          <a:xfrm>
            <a:off x="6306725" y="825636"/>
            <a:ext cx="1468703" cy="2202678"/>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0" name="Google Shape;49;p2">
            <a:extLst>
              <a:ext uri="{FF2B5EF4-FFF2-40B4-BE49-F238E27FC236}">
                <a16:creationId xmlns:a16="http://schemas.microsoft.com/office/drawing/2014/main" id="{AD70C047-D16D-4986-8B41-404FB9C3BF49}"/>
              </a:ext>
            </a:extLst>
          </p:cNvPr>
          <p:cNvSpPr txBox="1"/>
          <p:nvPr/>
        </p:nvSpPr>
        <p:spPr>
          <a:xfrm>
            <a:off x="6587703"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103" name="Google Shape;49;p2">
            <a:extLst>
              <a:ext uri="{FF2B5EF4-FFF2-40B4-BE49-F238E27FC236}">
                <a16:creationId xmlns:a16="http://schemas.microsoft.com/office/drawing/2014/main" id="{AD70C047-D16D-4986-8B41-404FB9C3BF49}"/>
              </a:ext>
            </a:extLst>
          </p:cNvPr>
          <p:cNvSpPr txBox="1"/>
          <p:nvPr/>
        </p:nvSpPr>
        <p:spPr>
          <a:xfrm>
            <a:off x="46491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106" name="Google Shape;49;p2">
            <a:extLst>
              <a:ext uri="{FF2B5EF4-FFF2-40B4-BE49-F238E27FC236}">
                <a16:creationId xmlns:a16="http://schemas.microsoft.com/office/drawing/2014/main" id="{AD70C047-D16D-4986-8B41-404FB9C3BF49}"/>
              </a:ext>
            </a:extLst>
          </p:cNvPr>
          <p:cNvSpPr txBox="1"/>
          <p:nvPr/>
        </p:nvSpPr>
        <p:spPr>
          <a:xfrm>
            <a:off x="2684849"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109" name="Google Shape;49;p2">
            <a:extLst>
              <a:ext uri="{FF2B5EF4-FFF2-40B4-BE49-F238E27FC236}">
                <a16:creationId xmlns:a16="http://schemas.microsoft.com/office/drawing/2014/main" id="{AD70C047-D16D-4986-8B41-404FB9C3BF49}"/>
              </a:ext>
            </a:extLst>
          </p:cNvPr>
          <p:cNvSpPr txBox="1"/>
          <p:nvPr/>
        </p:nvSpPr>
        <p:spPr>
          <a:xfrm>
            <a:off x="733422"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69" name="CuadroTexto 68"/>
          <p:cNvSpPr txBox="1"/>
          <p:nvPr/>
        </p:nvSpPr>
        <p:spPr>
          <a:xfrm>
            <a:off x="476105" y="2012584"/>
            <a:ext cx="1421381" cy="938719"/>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b="1">
              <a:solidFill>
                <a:srgbClr val="005C4A"/>
              </a:solidFill>
              <a:latin typeface="Lato" panose="020B0604020202020204" charset="0"/>
              <a:ea typeface="Lato" panose="020B0604020202020204" charset="0"/>
              <a:cs typeface="Lato" panose="020B0604020202020204" charset="0"/>
            </a:endParaRPr>
          </a:p>
        </p:txBody>
      </p:sp>
      <p:pic>
        <p:nvPicPr>
          <p:cNvPr id="71" name="Imagen 70"/>
          <p:cNvPicPr>
            <a:picLocks noChangeAspect="1"/>
          </p:cNvPicPr>
          <p:nvPr/>
        </p:nvPicPr>
        <p:blipFill>
          <a:blip r:embed="rId4">
            <a:clrChange>
              <a:clrFrom>
                <a:srgbClr val="F7F7F7"/>
              </a:clrFrom>
              <a:clrTo>
                <a:srgbClr val="F7F7F7">
                  <a:alpha val="0"/>
                </a:srgbClr>
              </a:clrTo>
            </a:clrChange>
          </a:blip>
          <a:stretch>
            <a:fillRect/>
          </a:stretch>
        </p:blipFill>
        <p:spPr>
          <a:xfrm>
            <a:off x="1261287" y="1270250"/>
            <a:ext cx="639419" cy="661187"/>
          </a:xfrm>
          <a:prstGeom prst="rect">
            <a:avLst/>
          </a:prstGeom>
        </p:spPr>
      </p:pic>
      <p:pic>
        <p:nvPicPr>
          <p:cNvPr id="72" name="Imagen 71"/>
          <p:cNvPicPr>
            <a:picLocks noChangeAspect="1"/>
          </p:cNvPicPr>
          <p:nvPr/>
        </p:nvPicPr>
        <p:blipFill>
          <a:blip r:embed="rId5">
            <a:clrChange>
              <a:clrFrom>
                <a:srgbClr val="F7F7F7"/>
              </a:clrFrom>
              <a:clrTo>
                <a:srgbClr val="F7F7F7">
                  <a:alpha val="0"/>
                </a:srgbClr>
              </a:clrTo>
            </a:clrChange>
          </a:blip>
          <a:stretch>
            <a:fillRect/>
          </a:stretch>
        </p:blipFill>
        <p:spPr>
          <a:xfrm>
            <a:off x="542932" y="1269516"/>
            <a:ext cx="763765" cy="662655"/>
          </a:xfrm>
          <a:prstGeom prst="rect">
            <a:avLst/>
          </a:prstGeom>
        </p:spPr>
      </p:pic>
      <p:pic>
        <p:nvPicPr>
          <p:cNvPr id="73" name="Imagen 72"/>
          <p:cNvPicPr>
            <a:picLocks noChangeAspect="1"/>
          </p:cNvPicPr>
          <p:nvPr/>
        </p:nvPicPr>
        <p:blipFill>
          <a:blip r:embed="rId6">
            <a:clrChange>
              <a:clrFrom>
                <a:srgbClr val="F7F7F7"/>
              </a:clrFrom>
              <a:clrTo>
                <a:srgbClr val="F7F7F7">
                  <a:alpha val="0"/>
                </a:srgbClr>
              </a:clrTo>
            </a:clrChange>
          </a:blip>
          <a:stretch>
            <a:fillRect/>
          </a:stretch>
        </p:blipFill>
        <p:spPr>
          <a:xfrm>
            <a:off x="2832906" y="1291359"/>
            <a:ext cx="610633" cy="618969"/>
          </a:xfrm>
          <a:prstGeom prst="rect">
            <a:avLst/>
          </a:prstGeom>
        </p:spPr>
      </p:pic>
      <p:sp>
        <p:nvSpPr>
          <p:cNvPr id="74" name="CuadroTexto 73">
            <a:extLst>
              <a:ext uri="{FF2B5EF4-FFF2-40B4-BE49-F238E27FC236}">
                <a16:creationId xmlns:a16="http://schemas.microsoft.com/office/drawing/2014/main" id="{0C2CE078-2EAD-4547-85DE-B815A3E9EADC}"/>
              </a:ext>
            </a:extLst>
          </p:cNvPr>
          <p:cNvSpPr txBox="1"/>
          <p:nvPr/>
        </p:nvSpPr>
        <p:spPr>
          <a:xfrm>
            <a:off x="2453304" y="1910240"/>
            <a:ext cx="1369836" cy="1107996"/>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DISEÑO, INSTALACIÓN Y PUESTA EN MARCHA </a:t>
            </a:r>
            <a:r>
              <a:rPr lang="es-ES" sz="1100">
                <a:solidFill>
                  <a:srgbClr val="5C525F"/>
                </a:solidFill>
                <a:latin typeface="Lato" panose="020B0604020202020204" charset="0"/>
                <a:ea typeface="Lato" panose="020B0604020202020204" charset="0"/>
                <a:cs typeface="Lato" panose="020B0604020202020204" charset="0"/>
              </a:rPr>
              <a:t>de la arquitectura de red privada 5G</a:t>
            </a:r>
            <a:endParaRPr lang="es-ES" sz="1100" b="1">
              <a:solidFill>
                <a:srgbClr val="003CF6"/>
              </a:solidFill>
              <a:latin typeface="Lato" panose="020B0604020202020204" charset="0"/>
              <a:ea typeface="Lato" panose="020B0604020202020204" charset="0"/>
              <a:cs typeface="Lato" panose="020B0604020202020204" charset="0"/>
            </a:endParaRPr>
          </a:p>
        </p:txBody>
      </p:sp>
      <p:sp>
        <p:nvSpPr>
          <p:cNvPr id="75" name="CuadroTexto 74">
            <a:extLst>
              <a:ext uri="{FF2B5EF4-FFF2-40B4-BE49-F238E27FC236}">
                <a16:creationId xmlns:a16="http://schemas.microsoft.com/office/drawing/2014/main" id="{096229A7-F120-47E9-BB75-8D8F61C3A0C9}"/>
              </a:ext>
            </a:extLst>
          </p:cNvPr>
          <p:cNvSpPr txBox="1"/>
          <p:nvPr/>
        </p:nvSpPr>
        <p:spPr>
          <a:xfrm>
            <a:off x="4371857" y="2056613"/>
            <a:ext cx="1461262"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IMPLEMENTACIÓN</a:t>
            </a:r>
            <a:r>
              <a:rPr lang="es-ES" sz="1100">
                <a:solidFill>
                  <a:srgbClr val="5C525F"/>
                </a:solidFill>
                <a:latin typeface="Lato" panose="020B0604020202020204" charset="0"/>
                <a:ea typeface="Lato" panose="020B0604020202020204" charset="0"/>
                <a:cs typeface="Lato" panose="020B0604020202020204" charset="0"/>
              </a:rPr>
              <a:t> del </a:t>
            </a:r>
            <a:r>
              <a:rPr lang="es-ES" sz="1100">
                <a:solidFill>
                  <a:schemeClr val="accent5"/>
                </a:solidFill>
                <a:latin typeface="Lato" panose="020B0604020202020204" charset="0"/>
                <a:ea typeface="Lato" panose="020B0604020202020204" charset="0"/>
                <a:cs typeface="Lato" panose="020B0604020202020204" charset="0"/>
              </a:rPr>
              <a:t>servicio y </a:t>
            </a:r>
            <a:r>
              <a:rPr lang="es-ES" sz="1100" b="1">
                <a:solidFill>
                  <a:srgbClr val="005C4A"/>
                </a:solidFill>
                <a:latin typeface="Lato" panose="020B0604020202020204" charset="0"/>
                <a:ea typeface="Lato" panose="020B0604020202020204" charset="0"/>
                <a:cs typeface="Lato" panose="020B0604020202020204" charset="0"/>
              </a:rPr>
              <a:t>PLAN DE PRUEBAS</a:t>
            </a:r>
          </a:p>
        </p:txBody>
      </p:sp>
      <p:pic>
        <p:nvPicPr>
          <p:cNvPr id="76" name="Imagen 75"/>
          <p:cNvPicPr>
            <a:picLocks noChangeAspect="1"/>
          </p:cNvPicPr>
          <p:nvPr/>
        </p:nvPicPr>
        <p:blipFill>
          <a:blip r:embed="rId7">
            <a:clrChange>
              <a:clrFrom>
                <a:srgbClr val="F7F7F7"/>
              </a:clrFrom>
              <a:clrTo>
                <a:srgbClr val="F7F7F7">
                  <a:alpha val="0"/>
                </a:srgbClr>
              </a:clrTo>
            </a:clrChange>
          </a:blip>
          <a:stretch>
            <a:fillRect/>
          </a:stretch>
        </p:blipFill>
        <p:spPr>
          <a:xfrm>
            <a:off x="4761673" y="1281705"/>
            <a:ext cx="681630" cy="638276"/>
          </a:xfrm>
          <a:prstGeom prst="rect">
            <a:avLst/>
          </a:prstGeom>
        </p:spPr>
      </p:pic>
      <p:sp>
        <p:nvSpPr>
          <p:cNvPr id="77" name="CuadroTexto 76">
            <a:extLst>
              <a:ext uri="{FF2B5EF4-FFF2-40B4-BE49-F238E27FC236}">
                <a16:creationId xmlns:a16="http://schemas.microsoft.com/office/drawing/2014/main" id="{16F40F11-035C-4AA9-8571-EEC5316ABAA8}"/>
              </a:ext>
            </a:extLst>
          </p:cNvPr>
          <p:cNvSpPr txBox="1"/>
          <p:nvPr/>
        </p:nvSpPr>
        <p:spPr>
          <a:xfrm>
            <a:off x="8327638" y="1976785"/>
            <a:ext cx="132973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PRUEBAS Y VALIDACIÓN DE CASOS DE USO</a:t>
            </a:r>
            <a:endParaRPr lang="es-ES" sz="1100" b="1">
              <a:solidFill>
                <a:srgbClr val="005C4A"/>
              </a:solidFill>
            </a:endParaRPr>
          </a:p>
        </p:txBody>
      </p:sp>
      <p:pic>
        <p:nvPicPr>
          <p:cNvPr id="115" name="Imagen 114"/>
          <p:cNvPicPr>
            <a:picLocks noChangeAspect="1"/>
          </p:cNvPicPr>
          <p:nvPr/>
        </p:nvPicPr>
        <p:blipFill>
          <a:blip r:embed="rId8">
            <a:clrChange>
              <a:clrFrom>
                <a:srgbClr val="F7F7F7"/>
              </a:clrFrom>
              <a:clrTo>
                <a:srgbClr val="F7F7F7">
                  <a:alpha val="0"/>
                </a:srgbClr>
              </a:clrTo>
            </a:clrChange>
          </a:blip>
          <a:stretch>
            <a:fillRect/>
          </a:stretch>
        </p:blipFill>
        <p:spPr>
          <a:xfrm>
            <a:off x="8702858" y="1327977"/>
            <a:ext cx="579290" cy="545733"/>
          </a:xfrm>
          <a:prstGeom prst="rect">
            <a:avLst/>
          </a:prstGeom>
        </p:spPr>
      </p:pic>
      <p:sp>
        <p:nvSpPr>
          <p:cNvPr id="116" name="CuadroTexto 115">
            <a:extLst>
              <a:ext uri="{FF2B5EF4-FFF2-40B4-BE49-F238E27FC236}">
                <a16:creationId xmlns:a16="http://schemas.microsoft.com/office/drawing/2014/main" id="{8B126EA5-BF37-4CB8-855A-4EA71E37D7CF}"/>
              </a:ext>
            </a:extLst>
          </p:cNvPr>
          <p:cNvSpPr txBox="1"/>
          <p:nvPr/>
        </p:nvSpPr>
        <p:spPr>
          <a:xfrm>
            <a:off x="6338939" y="1759574"/>
            <a:ext cx="1404275" cy="1277273"/>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DESARROLLO DE CASO DE USO</a:t>
            </a:r>
            <a:r>
              <a:rPr lang="es-ES" sz="1100">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sz="1100" b="1">
              <a:solidFill>
                <a:srgbClr val="003CF6"/>
              </a:solidFill>
              <a:latin typeface="Lato" panose="020B0604020202020204" charset="0"/>
              <a:ea typeface="Lato" panose="020B0604020202020204" charset="0"/>
              <a:cs typeface="Lato" panose="020B0604020202020204" charset="0"/>
            </a:endParaRPr>
          </a:p>
        </p:txBody>
      </p:sp>
      <p:pic>
        <p:nvPicPr>
          <p:cNvPr id="117" name="Imagen 116"/>
          <p:cNvPicPr>
            <a:picLocks noChangeAspect="1"/>
          </p:cNvPicPr>
          <p:nvPr/>
        </p:nvPicPr>
        <p:blipFill>
          <a:blip r:embed="rId9">
            <a:clrChange>
              <a:clrFrom>
                <a:srgbClr val="F7F7F7"/>
              </a:clrFrom>
              <a:clrTo>
                <a:srgbClr val="F7F7F7">
                  <a:alpha val="0"/>
                </a:srgbClr>
              </a:clrTo>
            </a:clrChange>
          </a:blip>
          <a:stretch>
            <a:fillRect/>
          </a:stretch>
        </p:blipFill>
        <p:spPr>
          <a:xfrm>
            <a:off x="6724267" y="1180210"/>
            <a:ext cx="579058" cy="595602"/>
          </a:xfrm>
          <a:prstGeom prst="rect">
            <a:avLst/>
          </a:prstGeom>
        </p:spPr>
      </p:pic>
      <p:sp>
        <p:nvSpPr>
          <p:cNvPr id="118" name="CuadroTexto 117">
            <a:extLst>
              <a:ext uri="{FF2B5EF4-FFF2-40B4-BE49-F238E27FC236}">
                <a16:creationId xmlns:a16="http://schemas.microsoft.com/office/drawing/2014/main" id="{A7744B69-C042-44BC-9E91-AFBBF1FDCC4A}"/>
              </a:ext>
            </a:extLst>
          </p:cNvPr>
          <p:cNvSpPr txBox="1"/>
          <p:nvPr/>
        </p:nvSpPr>
        <p:spPr>
          <a:xfrm>
            <a:off x="10247818" y="2079302"/>
            <a:ext cx="152494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DESPLIEGUE, OPERACIÓN MANTENIMIENTO</a:t>
            </a:r>
          </a:p>
        </p:txBody>
      </p:sp>
      <p:pic>
        <p:nvPicPr>
          <p:cNvPr id="119" name="Imagen 118"/>
          <p:cNvPicPr>
            <a:picLocks noChangeAspect="1"/>
          </p:cNvPicPr>
          <p:nvPr/>
        </p:nvPicPr>
        <p:blipFill>
          <a:blip r:embed="rId10">
            <a:clrChange>
              <a:clrFrom>
                <a:srgbClr val="F7F7F7"/>
              </a:clrFrom>
              <a:clrTo>
                <a:srgbClr val="F7F7F7">
                  <a:alpha val="0"/>
                </a:srgbClr>
              </a:clrTo>
            </a:clrChange>
          </a:blip>
          <a:stretch>
            <a:fillRect/>
          </a:stretch>
        </p:blipFill>
        <p:spPr>
          <a:xfrm>
            <a:off x="10619584" y="1216586"/>
            <a:ext cx="781408" cy="768514"/>
          </a:xfrm>
          <a:prstGeom prst="rect">
            <a:avLst/>
          </a:prstGeom>
        </p:spPr>
      </p:pic>
      <p:sp>
        <p:nvSpPr>
          <p:cNvPr id="3" name="Rectángulo: esquinas redondeadas 42">
            <a:extLst>
              <a:ext uri="{FF2B5EF4-FFF2-40B4-BE49-F238E27FC236}">
                <a16:creationId xmlns:a16="http://schemas.microsoft.com/office/drawing/2014/main" id="{EE7E4F08-3DDE-3C58-4E0B-2F6BCBB43FD0}"/>
              </a:ext>
            </a:extLst>
          </p:cNvPr>
          <p:cNvSpPr/>
          <p:nvPr/>
        </p:nvSpPr>
        <p:spPr>
          <a:xfrm>
            <a:off x="436174" y="821784"/>
            <a:ext cx="1468703" cy="2206529"/>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4" name="Rectángulo: esquinas redondeadas 42">
            <a:extLst>
              <a:ext uri="{FF2B5EF4-FFF2-40B4-BE49-F238E27FC236}">
                <a16:creationId xmlns:a16="http://schemas.microsoft.com/office/drawing/2014/main" id="{DCAC8FA8-1859-CC20-A832-7E7BF74133CF}"/>
              </a:ext>
            </a:extLst>
          </p:cNvPr>
          <p:cNvSpPr/>
          <p:nvPr/>
        </p:nvSpPr>
        <p:spPr>
          <a:xfrm>
            <a:off x="4362779" y="824668"/>
            <a:ext cx="1468703" cy="2194857"/>
          </a:xfrm>
          <a:prstGeom prst="roundRect">
            <a:avLst/>
          </a:prstGeom>
          <a:noFill/>
          <a:ln w="57150">
            <a:solidFill>
              <a:srgbClr val="005C4A"/>
            </a:solidFill>
            <a:prstDash val="sysDot"/>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5" name="Rectángulo: esquinas redondeadas 42">
            <a:extLst>
              <a:ext uri="{FF2B5EF4-FFF2-40B4-BE49-F238E27FC236}">
                <a16:creationId xmlns:a16="http://schemas.microsoft.com/office/drawing/2014/main" id="{363F8395-8B9E-74EB-7CE9-1656DADDE94A}"/>
              </a:ext>
            </a:extLst>
          </p:cNvPr>
          <p:cNvSpPr/>
          <p:nvPr/>
        </p:nvSpPr>
        <p:spPr>
          <a:xfrm>
            <a:off x="2406205" y="822169"/>
            <a:ext cx="1468703" cy="2197385"/>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33"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34" name="Imagen 33"/>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36" name="Imagen 35"/>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3867586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407406"/>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400" b="1">
                <a:solidFill>
                  <a:schemeClr val="lt1"/>
                </a:solidFill>
                <a:latin typeface="Lato" panose="020F0502020204030203" pitchFamily="34" charset="0"/>
                <a:ea typeface="Lato" panose="020F0502020204030203" pitchFamily="34" charset="0"/>
                <a:cs typeface="Lato" panose="020F0502020204030203" pitchFamily="34" charset="0"/>
                <a:sym typeface="Calibri"/>
              </a:rPr>
              <a:t>WP4 · Desarrollo de caso de uso</a:t>
            </a:r>
            <a:endParaRPr lang="es-ES" sz="2400">
              <a:latin typeface="Lato" panose="020F0502020204030203" pitchFamily="34" charset="0"/>
              <a:ea typeface="Lato" panose="020F0502020204030203" pitchFamily="34" charset="0"/>
              <a:cs typeface="Lato" panose="020F0502020204030203" pitchFamily="34" charset="0"/>
            </a:endParaRPr>
          </a:p>
        </p:txBody>
      </p:sp>
      <p:sp>
        <p:nvSpPr>
          <p:cNvPr id="9" name="CuadroTexto 8">
            <a:extLst>
              <a:ext uri="{FF2B5EF4-FFF2-40B4-BE49-F238E27FC236}">
                <a16:creationId xmlns:a16="http://schemas.microsoft.com/office/drawing/2014/main" id="{5E8402FB-19D5-4825-87AE-4A01DB1601F9}"/>
              </a:ext>
            </a:extLst>
          </p:cNvPr>
          <p:cNvSpPr txBox="1"/>
          <p:nvPr/>
        </p:nvSpPr>
        <p:spPr>
          <a:xfrm>
            <a:off x="494028" y="3284654"/>
            <a:ext cx="11358556" cy="3277820"/>
          </a:xfrm>
          <a:prstGeom prst="rect">
            <a:avLst/>
          </a:prstGeom>
          <a:noFill/>
        </p:spPr>
        <p:txBody>
          <a:bodyPr wrap="square" lIns="91440" tIns="45720" rIns="91440" bIns="45720" rtlCol="0" anchor="t">
            <a:spAutoFit/>
          </a:bodyPr>
          <a:lstStyle/>
          <a:p>
            <a:pPr algn="just">
              <a:spcAft>
                <a:spcPts val="600"/>
              </a:spcAft>
            </a:pPr>
            <a:r>
              <a:rPr lang="es-ES" sz="1600" b="1">
                <a:solidFill>
                  <a:srgbClr val="005C4A"/>
                </a:solidFill>
                <a:ea typeface="Lato"/>
              </a:rPr>
              <a:t>DISEÑO Y DESARROLLO DE LOS CASOS DE USO</a:t>
            </a:r>
            <a:r>
              <a:rPr lang="es-ES" sz="1600">
                <a:ea typeface="Lato"/>
              </a:rPr>
              <a:t> concebidos para el proyecto. Se lograrán los siguientes objetivos: </a:t>
            </a:r>
          </a:p>
          <a:p>
            <a:pPr marL="742950" lvl="1" indent="-285750" algn="just">
              <a:spcAft>
                <a:spcPts val="600"/>
              </a:spcAft>
              <a:buFont typeface="Arial"/>
              <a:buChar char="o"/>
            </a:pPr>
            <a:r>
              <a:rPr lang="es-ES" sz="1600" b="1">
                <a:solidFill>
                  <a:srgbClr val="005C4A"/>
                </a:solidFill>
                <a:ea typeface="Lato"/>
              </a:rPr>
              <a:t>IMPLEMENTACIÓN DE DISPOSITIVOS Y FUNCIONALIDADES </a:t>
            </a:r>
            <a:r>
              <a:rPr lang="es-ES" sz="1600">
                <a:ea typeface="Lato"/>
              </a:rPr>
              <a:t>que permitan desarrollar un ALSU conectado que funcionará gracias a la infraestructura 5G desplegada. Gracias a </a:t>
            </a:r>
            <a:r>
              <a:rPr lang="es-ES" sz="1600" b="1">
                <a:solidFill>
                  <a:srgbClr val="005C4A"/>
                </a:solidFill>
                <a:ea typeface="Lato"/>
              </a:rPr>
              <a:t>SENSORES </a:t>
            </a:r>
            <a:r>
              <a:rPr lang="es-ES" sz="1600" b="1" err="1">
                <a:solidFill>
                  <a:srgbClr val="005C4A"/>
                </a:solidFill>
                <a:ea typeface="Lato"/>
              </a:rPr>
              <a:t>IOT</a:t>
            </a:r>
            <a:r>
              <a:rPr lang="es-ES" sz="1600" b="1">
                <a:solidFill>
                  <a:srgbClr val="005C4A"/>
                </a:solidFill>
                <a:ea typeface="Lato"/>
              </a:rPr>
              <a:t> INSTALADOS EN DISPOSITIVOS MÉDICOS</a:t>
            </a:r>
            <a:r>
              <a:rPr lang="es-ES" sz="1600">
                <a:ea typeface="Lato"/>
              </a:rPr>
              <a:t>, se obtendrá información valiosa que permitirá comunicarse en tiempo real con médicos expertos y mejorar las capacidades de respuesta médica. </a:t>
            </a:r>
          </a:p>
          <a:p>
            <a:pPr marL="742950" lvl="1" indent="-285750" algn="just">
              <a:spcAft>
                <a:spcPts val="600"/>
              </a:spcAft>
              <a:buFont typeface="Arial"/>
              <a:buChar char="o"/>
            </a:pPr>
            <a:r>
              <a:rPr lang="es-ES" sz="1600" b="1">
                <a:solidFill>
                  <a:srgbClr val="005C4A"/>
                </a:solidFill>
                <a:ea typeface="Lato"/>
              </a:rPr>
              <a:t>DESARROLLO DE SOFTWARE QUE PERMITA LA INTERCONEXIÓN DE LAS HERRAMIENTAS</a:t>
            </a:r>
            <a:r>
              <a:rPr lang="es-ES" sz="1600">
                <a:ea typeface="Lato"/>
              </a:rPr>
              <a:t> implementadas, como dispositivos móviles </a:t>
            </a:r>
            <a:r>
              <a:rPr lang="es-ES" sz="1600" err="1">
                <a:ea typeface="Lato"/>
              </a:rPr>
              <a:t>rugerizados</a:t>
            </a:r>
            <a:r>
              <a:rPr lang="es-ES" sz="1600">
                <a:ea typeface="Lato"/>
              </a:rPr>
              <a:t> o </a:t>
            </a:r>
            <a:r>
              <a:rPr lang="es-ES" sz="1600" err="1">
                <a:ea typeface="Lato"/>
              </a:rPr>
              <a:t>tablets</a:t>
            </a:r>
            <a:r>
              <a:rPr lang="es-ES" sz="1600">
                <a:ea typeface="Lato"/>
              </a:rPr>
              <a:t>, para dar soporte a los operadores del SAMUR. Esto permitirá a los expertos remotos monitorizar el caso de emergencia viendo y escuchando todo lo que sucede. </a:t>
            </a:r>
          </a:p>
          <a:p>
            <a:pPr marL="742950" lvl="1" indent="-285750" algn="just">
              <a:spcAft>
                <a:spcPts val="600"/>
              </a:spcAft>
              <a:buFont typeface="Arial"/>
              <a:buChar char="o"/>
            </a:pPr>
            <a:r>
              <a:rPr lang="es-ES" sz="1600" b="1">
                <a:solidFill>
                  <a:srgbClr val="005C4A"/>
                </a:solidFill>
                <a:ea typeface="Lato"/>
              </a:rPr>
              <a:t>IMPLANTACIÓN DE UN SISTEMA DE TRADUCCIÓN MULTILINGÜE </a:t>
            </a:r>
            <a:r>
              <a:rPr lang="es-ES" sz="1600">
                <a:ea typeface="Lato"/>
              </a:rPr>
              <a:t>que funciona con inteligencia artificial, permitiendo la comunicación en tiempo real entre los operadores del SAMUR y los pacientes que hablan diferentes idiomas, superando así las barreras lingüísticas. Esto facilita una atención más rápida y eficaz al paciente evitando problemas de comunicación. </a:t>
            </a:r>
          </a:p>
        </p:txBody>
      </p:sp>
      <p:sp>
        <p:nvSpPr>
          <p:cNvPr id="86" name="Rectángulo: esquinas redondeadas 42">
            <a:extLst>
              <a:ext uri="{FF2B5EF4-FFF2-40B4-BE49-F238E27FC236}">
                <a16:creationId xmlns:a16="http://schemas.microsoft.com/office/drawing/2014/main" id="{B7140E34-45A2-476E-9A3F-3DA14E50CA8D}"/>
              </a:ext>
            </a:extLst>
          </p:cNvPr>
          <p:cNvSpPr/>
          <p:nvPr/>
        </p:nvSpPr>
        <p:spPr>
          <a:xfrm>
            <a:off x="10275937" y="834595"/>
            <a:ext cx="1468703" cy="2213891"/>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0" name="Google Shape;49;p2">
            <a:extLst>
              <a:ext uri="{FF2B5EF4-FFF2-40B4-BE49-F238E27FC236}">
                <a16:creationId xmlns:a16="http://schemas.microsoft.com/office/drawing/2014/main" id="{AD70C047-D16D-4986-8B41-404FB9C3BF49}"/>
              </a:ext>
            </a:extLst>
          </p:cNvPr>
          <p:cNvSpPr txBox="1"/>
          <p:nvPr/>
        </p:nvSpPr>
        <p:spPr>
          <a:xfrm>
            <a:off x="105569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94" name="Rectángulo: esquinas redondeadas 42">
            <a:extLst>
              <a:ext uri="{FF2B5EF4-FFF2-40B4-BE49-F238E27FC236}">
                <a16:creationId xmlns:a16="http://schemas.microsoft.com/office/drawing/2014/main" id="{B7140E34-45A2-476E-9A3F-3DA14E50CA8D}"/>
              </a:ext>
            </a:extLst>
          </p:cNvPr>
          <p:cNvSpPr/>
          <p:nvPr/>
        </p:nvSpPr>
        <p:spPr>
          <a:xfrm>
            <a:off x="8258152" y="808494"/>
            <a:ext cx="1468703" cy="2219820"/>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6" name="Google Shape;49;p2">
            <a:extLst>
              <a:ext uri="{FF2B5EF4-FFF2-40B4-BE49-F238E27FC236}">
                <a16:creationId xmlns:a16="http://schemas.microsoft.com/office/drawing/2014/main" id="{AD70C047-D16D-4986-8B41-404FB9C3BF49}"/>
              </a:ext>
            </a:extLst>
          </p:cNvPr>
          <p:cNvSpPr txBox="1"/>
          <p:nvPr/>
        </p:nvSpPr>
        <p:spPr>
          <a:xfrm>
            <a:off x="8539130"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98" name="Rectángulo: esquinas redondeadas 42">
            <a:extLst>
              <a:ext uri="{FF2B5EF4-FFF2-40B4-BE49-F238E27FC236}">
                <a16:creationId xmlns:a16="http://schemas.microsoft.com/office/drawing/2014/main" id="{B7140E34-45A2-476E-9A3F-3DA14E50CA8D}"/>
              </a:ext>
            </a:extLst>
          </p:cNvPr>
          <p:cNvSpPr/>
          <p:nvPr/>
        </p:nvSpPr>
        <p:spPr>
          <a:xfrm>
            <a:off x="4371070" y="834395"/>
            <a:ext cx="1468703" cy="2202678"/>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0" name="Google Shape;49;p2">
            <a:extLst>
              <a:ext uri="{FF2B5EF4-FFF2-40B4-BE49-F238E27FC236}">
                <a16:creationId xmlns:a16="http://schemas.microsoft.com/office/drawing/2014/main" id="{AD70C047-D16D-4986-8B41-404FB9C3BF49}"/>
              </a:ext>
            </a:extLst>
          </p:cNvPr>
          <p:cNvSpPr txBox="1"/>
          <p:nvPr/>
        </p:nvSpPr>
        <p:spPr>
          <a:xfrm>
            <a:off x="6587703"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103" name="Google Shape;49;p2">
            <a:extLst>
              <a:ext uri="{FF2B5EF4-FFF2-40B4-BE49-F238E27FC236}">
                <a16:creationId xmlns:a16="http://schemas.microsoft.com/office/drawing/2014/main" id="{AD70C047-D16D-4986-8B41-404FB9C3BF49}"/>
              </a:ext>
            </a:extLst>
          </p:cNvPr>
          <p:cNvSpPr txBox="1"/>
          <p:nvPr/>
        </p:nvSpPr>
        <p:spPr>
          <a:xfrm>
            <a:off x="46491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106" name="Google Shape;49;p2">
            <a:extLst>
              <a:ext uri="{FF2B5EF4-FFF2-40B4-BE49-F238E27FC236}">
                <a16:creationId xmlns:a16="http://schemas.microsoft.com/office/drawing/2014/main" id="{AD70C047-D16D-4986-8B41-404FB9C3BF49}"/>
              </a:ext>
            </a:extLst>
          </p:cNvPr>
          <p:cNvSpPr txBox="1"/>
          <p:nvPr/>
        </p:nvSpPr>
        <p:spPr>
          <a:xfrm>
            <a:off x="2684849"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109" name="Google Shape;49;p2">
            <a:extLst>
              <a:ext uri="{FF2B5EF4-FFF2-40B4-BE49-F238E27FC236}">
                <a16:creationId xmlns:a16="http://schemas.microsoft.com/office/drawing/2014/main" id="{AD70C047-D16D-4986-8B41-404FB9C3BF49}"/>
              </a:ext>
            </a:extLst>
          </p:cNvPr>
          <p:cNvSpPr txBox="1"/>
          <p:nvPr/>
        </p:nvSpPr>
        <p:spPr>
          <a:xfrm>
            <a:off x="733422"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69" name="CuadroTexto 68"/>
          <p:cNvSpPr txBox="1"/>
          <p:nvPr/>
        </p:nvSpPr>
        <p:spPr>
          <a:xfrm>
            <a:off x="476105" y="2012584"/>
            <a:ext cx="1421381" cy="938719"/>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b="1">
              <a:solidFill>
                <a:srgbClr val="005C4A"/>
              </a:solidFill>
              <a:latin typeface="Lato" panose="020B0604020202020204" charset="0"/>
              <a:ea typeface="Lato" panose="020B0604020202020204" charset="0"/>
              <a:cs typeface="Lato" panose="020B0604020202020204" charset="0"/>
            </a:endParaRPr>
          </a:p>
        </p:txBody>
      </p:sp>
      <p:pic>
        <p:nvPicPr>
          <p:cNvPr id="71" name="Imagen 70"/>
          <p:cNvPicPr>
            <a:picLocks noChangeAspect="1"/>
          </p:cNvPicPr>
          <p:nvPr/>
        </p:nvPicPr>
        <p:blipFill>
          <a:blip r:embed="rId4">
            <a:clrChange>
              <a:clrFrom>
                <a:srgbClr val="F7F7F7"/>
              </a:clrFrom>
              <a:clrTo>
                <a:srgbClr val="F7F7F7">
                  <a:alpha val="0"/>
                </a:srgbClr>
              </a:clrTo>
            </a:clrChange>
          </a:blip>
          <a:stretch>
            <a:fillRect/>
          </a:stretch>
        </p:blipFill>
        <p:spPr>
          <a:xfrm>
            <a:off x="1261287" y="1270250"/>
            <a:ext cx="639419" cy="661187"/>
          </a:xfrm>
          <a:prstGeom prst="rect">
            <a:avLst/>
          </a:prstGeom>
        </p:spPr>
      </p:pic>
      <p:pic>
        <p:nvPicPr>
          <p:cNvPr id="72" name="Imagen 71"/>
          <p:cNvPicPr>
            <a:picLocks noChangeAspect="1"/>
          </p:cNvPicPr>
          <p:nvPr/>
        </p:nvPicPr>
        <p:blipFill>
          <a:blip r:embed="rId5">
            <a:clrChange>
              <a:clrFrom>
                <a:srgbClr val="F7F7F7"/>
              </a:clrFrom>
              <a:clrTo>
                <a:srgbClr val="F7F7F7">
                  <a:alpha val="0"/>
                </a:srgbClr>
              </a:clrTo>
            </a:clrChange>
          </a:blip>
          <a:stretch>
            <a:fillRect/>
          </a:stretch>
        </p:blipFill>
        <p:spPr>
          <a:xfrm>
            <a:off x="542932" y="1269516"/>
            <a:ext cx="763765" cy="662655"/>
          </a:xfrm>
          <a:prstGeom prst="rect">
            <a:avLst/>
          </a:prstGeom>
        </p:spPr>
      </p:pic>
      <p:pic>
        <p:nvPicPr>
          <p:cNvPr id="73" name="Imagen 72"/>
          <p:cNvPicPr>
            <a:picLocks noChangeAspect="1"/>
          </p:cNvPicPr>
          <p:nvPr/>
        </p:nvPicPr>
        <p:blipFill>
          <a:blip r:embed="rId6">
            <a:clrChange>
              <a:clrFrom>
                <a:srgbClr val="F7F7F7"/>
              </a:clrFrom>
              <a:clrTo>
                <a:srgbClr val="F7F7F7">
                  <a:alpha val="0"/>
                </a:srgbClr>
              </a:clrTo>
            </a:clrChange>
          </a:blip>
          <a:stretch>
            <a:fillRect/>
          </a:stretch>
        </p:blipFill>
        <p:spPr>
          <a:xfrm>
            <a:off x="2832906" y="1291359"/>
            <a:ext cx="610633" cy="618969"/>
          </a:xfrm>
          <a:prstGeom prst="rect">
            <a:avLst/>
          </a:prstGeom>
        </p:spPr>
      </p:pic>
      <p:sp>
        <p:nvSpPr>
          <p:cNvPr id="74" name="CuadroTexto 73">
            <a:extLst>
              <a:ext uri="{FF2B5EF4-FFF2-40B4-BE49-F238E27FC236}">
                <a16:creationId xmlns:a16="http://schemas.microsoft.com/office/drawing/2014/main" id="{0C2CE078-2EAD-4547-85DE-B815A3E9EADC}"/>
              </a:ext>
            </a:extLst>
          </p:cNvPr>
          <p:cNvSpPr txBox="1"/>
          <p:nvPr/>
        </p:nvSpPr>
        <p:spPr>
          <a:xfrm>
            <a:off x="2453304" y="1910240"/>
            <a:ext cx="1369836" cy="1107996"/>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DISEÑO, INSTALACIÓN Y PUESTA EN MARCHA </a:t>
            </a:r>
            <a:r>
              <a:rPr lang="es-ES" sz="1100">
                <a:solidFill>
                  <a:srgbClr val="5C525F"/>
                </a:solidFill>
                <a:latin typeface="Lato" panose="020B0604020202020204" charset="0"/>
                <a:ea typeface="Lato" panose="020B0604020202020204" charset="0"/>
                <a:cs typeface="Lato" panose="020B0604020202020204" charset="0"/>
              </a:rPr>
              <a:t>de la arquitectura de red privada 5G</a:t>
            </a:r>
            <a:endParaRPr lang="es-ES" sz="1100" b="1">
              <a:solidFill>
                <a:srgbClr val="003CF6"/>
              </a:solidFill>
              <a:latin typeface="Lato" panose="020B0604020202020204" charset="0"/>
              <a:ea typeface="Lato" panose="020B0604020202020204" charset="0"/>
              <a:cs typeface="Lato" panose="020B0604020202020204" charset="0"/>
            </a:endParaRPr>
          </a:p>
        </p:txBody>
      </p:sp>
      <p:sp>
        <p:nvSpPr>
          <p:cNvPr id="75" name="CuadroTexto 74">
            <a:extLst>
              <a:ext uri="{FF2B5EF4-FFF2-40B4-BE49-F238E27FC236}">
                <a16:creationId xmlns:a16="http://schemas.microsoft.com/office/drawing/2014/main" id="{096229A7-F120-47E9-BB75-8D8F61C3A0C9}"/>
              </a:ext>
            </a:extLst>
          </p:cNvPr>
          <p:cNvSpPr txBox="1"/>
          <p:nvPr/>
        </p:nvSpPr>
        <p:spPr>
          <a:xfrm>
            <a:off x="4371857" y="2056613"/>
            <a:ext cx="1461262"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IMPLEMENTACIÓN</a:t>
            </a:r>
            <a:r>
              <a:rPr lang="es-ES" sz="1100">
                <a:solidFill>
                  <a:srgbClr val="5C525F"/>
                </a:solidFill>
                <a:latin typeface="Lato" panose="020B0604020202020204" charset="0"/>
                <a:ea typeface="Lato" panose="020B0604020202020204" charset="0"/>
                <a:cs typeface="Lato" panose="020B0604020202020204" charset="0"/>
              </a:rPr>
              <a:t> del </a:t>
            </a:r>
            <a:r>
              <a:rPr lang="es-ES" sz="1100">
                <a:solidFill>
                  <a:schemeClr val="accent5"/>
                </a:solidFill>
                <a:latin typeface="Lato" panose="020B0604020202020204" charset="0"/>
                <a:ea typeface="Lato" panose="020B0604020202020204" charset="0"/>
                <a:cs typeface="Lato" panose="020B0604020202020204" charset="0"/>
              </a:rPr>
              <a:t>servicio y </a:t>
            </a:r>
            <a:r>
              <a:rPr lang="es-ES" sz="1100" b="1">
                <a:solidFill>
                  <a:srgbClr val="005C4A"/>
                </a:solidFill>
                <a:latin typeface="Lato" panose="020B0604020202020204" charset="0"/>
                <a:ea typeface="Lato" panose="020B0604020202020204" charset="0"/>
                <a:cs typeface="Lato" panose="020B0604020202020204" charset="0"/>
              </a:rPr>
              <a:t>PLAN DE PRUEBAS</a:t>
            </a:r>
          </a:p>
        </p:txBody>
      </p:sp>
      <p:pic>
        <p:nvPicPr>
          <p:cNvPr id="76" name="Imagen 75"/>
          <p:cNvPicPr>
            <a:picLocks noChangeAspect="1"/>
          </p:cNvPicPr>
          <p:nvPr/>
        </p:nvPicPr>
        <p:blipFill>
          <a:blip r:embed="rId7">
            <a:clrChange>
              <a:clrFrom>
                <a:srgbClr val="F7F7F7"/>
              </a:clrFrom>
              <a:clrTo>
                <a:srgbClr val="F7F7F7">
                  <a:alpha val="0"/>
                </a:srgbClr>
              </a:clrTo>
            </a:clrChange>
          </a:blip>
          <a:stretch>
            <a:fillRect/>
          </a:stretch>
        </p:blipFill>
        <p:spPr>
          <a:xfrm>
            <a:off x="4761673" y="1281705"/>
            <a:ext cx="681630" cy="638276"/>
          </a:xfrm>
          <a:prstGeom prst="rect">
            <a:avLst/>
          </a:prstGeom>
        </p:spPr>
      </p:pic>
      <p:sp>
        <p:nvSpPr>
          <p:cNvPr id="77" name="CuadroTexto 76">
            <a:extLst>
              <a:ext uri="{FF2B5EF4-FFF2-40B4-BE49-F238E27FC236}">
                <a16:creationId xmlns:a16="http://schemas.microsoft.com/office/drawing/2014/main" id="{16F40F11-035C-4AA9-8571-EEC5316ABAA8}"/>
              </a:ext>
            </a:extLst>
          </p:cNvPr>
          <p:cNvSpPr txBox="1"/>
          <p:nvPr/>
        </p:nvSpPr>
        <p:spPr>
          <a:xfrm>
            <a:off x="8327638" y="1976785"/>
            <a:ext cx="132973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PRUEBAS Y VALIDACIÓN DE CASOS DE USO</a:t>
            </a:r>
            <a:endParaRPr lang="es-ES" sz="1100" b="1">
              <a:solidFill>
                <a:srgbClr val="005C4A"/>
              </a:solidFill>
            </a:endParaRPr>
          </a:p>
        </p:txBody>
      </p:sp>
      <p:pic>
        <p:nvPicPr>
          <p:cNvPr id="115" name="Imagen 114"/>
          <p:cNvPicPr>
            <a:picLocks noChangeAspect="1"/>
          </p:cNvPicPr>
          <p:nvPr/>
        </p:nvPicPr>
        <p:blipFill>
          <a:blip r:embed="rId8">
            <a:clrChange>
              <a:clrFrom>
                <a:srgbClr val="F7F7F7"/>
              </a:clrFrom>
              <a:clrTo>
                <a:srgbClr val="F7F7F7">
                  <a:alpha val="0"/>
                </a:srgbClr>
              </a:clrTo>
            </a:clrChange>
          </a:blip>
          <a:stretch>
            <a:fillRect/>
          </a:stretch>
        </p:blipFill>
        <p:spPr>
          <a:xfrm>
            <a:off x="8702858" y="1327977"/>
            <a:ext cx="579290" cy="545733"/>
          </a:xfrm>
          <a:prstGeom prst="rect">
            <a:avLst/>
          </a:prstGeom>
        </p:spPr>
      </p:pic>
      <p:sp>
        <p:nvSpPr>
          <p:cNvPr id="116" name="CuadroTexto 115">
            <a:extLst>
              <a:ext uri="{FF2B5EF4-FFF2-40B4-BE49-F238E27FC236}">
                <a16:creationId xmlns:a16="http://schemas.microsoft.com/office/drawing/2014/main" id="{8B126EA5-BF37-4CB8-855A-4EA71E37D7CF}"/>
              </a:ext>
            </a:extLst>
          </p:cNvPr>
          <p:cNvSpPr txBox="1"/>
          <p:nvPr/>
        </p:nvSpPr>
        <p:spPr>
          <a:xfrm>
            <a:off x="6338939" y="1759574"/>
            <a:ext cx="1404275" cy="1277273"/>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DESARROLLO DE CASO DE USO</a:t>
            </a:r>
            <a:r>
              <a:rPr lang="es-ES" sz="1100">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sz="1100" b="1">
              <a:solidFill>
                <a:srgbClr val="003CF6"/>
              </a:solidFill>
              <a:latin typeface="Lato" panose="020B0604020202020204" charset="0"/>
              <a:ea typeface="Lato" panose="020B0604020202020204" charset="0"/>
              <a:cs typeface="Lato" panose="020B0604020202020204" charset="0"/>
            </a:endParaRPr>
          </a:p>
        </p:txBody>
      </p:sp>
      <p:pic>
        <p:nvPicPr>
          <p:cNvPr id="117" name="Imagen 116"/>
          <p:cNvPicPr>
            <a:picLocks noChangeAspect="1"/>
          </p:cNvPicPr>
          <p:nvPr/>
        </p:nvPicPr>
        <p:blipFill>
          <a:blip r:embed="rId9">
            <a:clrChange>
              <a:clrFrom>
                <a:srgbClr val="F7F7F7"/>
              </a:clrFrom>
              <a:clrTo>
                <a:srgbClr val="F7F7F7">
                  <a:alpha val="0"/>
                </a:srgbClr>
              </a:clrTo>
            </a:clrChange>
          </a:blip>
          <a:stretch>
            <a:fillRect/>
          </a:stretch>
        </p:blipFill>
        <p:spPr>
          <a:xfrm>
            <a:off x="6724267" y="1180210"/>
            <a:ext cx="579058" cy="595602"/>
          </a:xfrm>
          <a:prstGeom prst="rect">
            <a:avLst/>
          </a:prstGeom>
        </p:spPr>
      </p:pic>
      <p:sp>
        <p:nvSpPr>
          <p:cNvPr id="118" name="CuadroTexto 117">
            <a:extLst>
              <a:ext uri="{FF2B5EF4-FFF2-40B4-BE49-F238E27FC236}">
                <a16:creationId xmlns:a16="http://schemas.microsoft.com/office/drawing/2014/main" id="{A7744B69-C042-44BC-9E91-AFBBF1FDCC4A}"/>
              </a:ext>
            </a:extLst>
          </p:cNvPr>
          <p:cNvSpPr txBox="1"/>
          <p:nvPr/>
        </p:nvSpPr>
        <p:spPr>
          <a:xfrm>
            <a:off x="10247818" y="2079302"/>
            <a:ext cx="152494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DESPLIEGUE, OPERACIÓN MANTENIMIENTO</a:t>
            </a:r>
          </a:p>
        </p:txBody>
      </p:sp>
      <p:pic>
        <p:nvPicPr>
          <p:cNvPr id="119" name="Imagen 118"/>
          <p:cNvPicPr>
            <a:picLocks noChangeAspect="1"/>
          </p:cNvPicPr>
          <p:nvPr/>
        </p:nvPicPr>
        <p:blipFill>
          <a:blip r:embed="rId10">
            <a:clrChange>
              <a:clrFrom>
                <a:srgbClr val="F7F7F7"/>
              </a:clrFrom>
              <a:clrTo>
                <a:srgbClr val="F7F7F7">
                  <a:alpha val="0"/>
                </a:srgbClr>
              </a:clrTo>
            </a:clrChange>
          </a:blip>
          <a:stretch>
            <a:fillRect/>
          </a:stretch>
        </p:blipFill>
        <p:spPr>
          <a:xfrm>
            <a:off x="10619584" y="1216586"/>
            <a:ext cx="781408" cy="768514"/>
          </a:xfrm>
          <a:prstGeom prst="rect">
            <a:avLst/>
          </a:prstGeom>
        </p:spPr>
      </p:pic>
      <p:sp>
        <p:nvSpPr>
          <p:cNvPr id="3" name="Rectángulo: esquinas redondeadas 42">
            <a:extLst>
              <a:ext uri="{FF2B5EF4-FFF2-40B4-BE49-F238E27FC236}">
                <a16:creationId xmlns:a16="http://schemas.microsoft.com/office/drawing/2014/main" id="{EE7E4F08-3DDE-3C58-4E0B-2F6BCBB43FD0}"/>
              </a:ext>
            </a:extLst>
          </p:cNvPr>
          <p:cNvSpPr/>
          <p:nvPr/>
        </p:nvSpPr>
        <p:spPr>
          <a:xfrm>
            <a:off x="436174" y="821784"/>
            <a:ext cx="1468703" cy="2206529"/>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5" name="Rectángulo: esquinas redondeadas 42">
            <a:extLst>
              <a:ext uri="{FF2B5EF4-FFF2-40B4-BE49-F238E27FC236}">
                <a16:creationId xmlns:a16="http://schemas.microsoft.com/office/drawing/2014/main" id="{363F8395-8B9E-74EB-7CE9-1656DADDE94A}"/>
              </a:ext>
            </a:extLst>
          </p:cNvPr>
          <p:cNvSpPr/>
          <p:nvPr/>
        </p:nvSpPr>
        <p:spPr>
          <a:xfrm>
            <a:off x="2406205" y="822169"/>
            <a:ext cx="1468703" cy="2197385"/>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Rectángulo: esquinas redondeadas 42">
            <a:extLst>
              <a:ext uri="{FF2B5EF4-FFF2-40B4-BE49-F238E27FC236}">
                <a16:creationId xmlns:a16="http://schemas.microsoft.com/office/drawing/2014/main" id="{7CBDB671-94FC-30D8-ED5D-04D96CE1774D}"/>
              </a:ext>
            </a:extLst>
          </p:cNvPr>
          <p:cNvSpPr/>
          <p:nvPr/>
        </p:nvSpPr>
        <p:spPr>
          <a:xfrm>
            <a:off x="6272157" y="833426"/>
            <a:ext cx="1468703" cy="2194857"/>
          </a:xfrm>
          <a:prstGeom prst="roundRect">
            <a:avLst/>
          </a:prstGeom>
          <a:noFill/>
          <a:ln w="57150">
            <a:solidFill>
              <a:srgbClr val="005C4A"/>
            </a:solidFill>
            <a:prstDash val="sysDot"/>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33"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34" name="Imagen 33"/>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36" name="Imagen 35"/>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185817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407406"/>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400" b="1">
                <a:solidFill>
                  <a:schemeClr val="lt1"/>
                </a:solidFill>
                <a:latin typeface="Lato" panose="020F0502020204030203" pitchFamily="34" charset="0"/>
                <a:ea typeface="Lato" panose="020F0502020204030203" pitchFamily="34" charset="0"/>
                <a:cs typeface="Lato" panose="020F0502020204030203" pitchFamily="34" charset="0"/>
                <a:sym typeface="Calibri"/>
              </a:rPr>
              <a:t>WP5 · Pruebas y validación de casos de uso</a:t>
            </a:r>
          </a:p>
        </p:txBody>
      </p:sp>
      <p:sp>
        <p:nvSpPr>
          <p:cNvPr id="9" name="CuadroTexto 8">
            <a:extLst>
              <a:ext uri="{FF2B5EF4-FFF2-40B4-BE49-F238E27FC236}">
                <a16:creationId xmlns:a16="http://schemas.microsoft.com/office/drawing/2014/main" id="{5E8402FB-19D5-4825-87AE-4A01DB1601F9}"/>
              </a:ext>
            </a:extLst>
          </p:cNvPr>
          <p:cNvSpPr txBox="1"/>
          <p:nvPr/>
        </p:nvSpPr>
        <p:spPr>
          <a:xfrm>
            <a:off x="494028" y="3284654"/>
            <a:ext cx="11358556" cy="3277820"/>
          </a:xfrm>
          <a:prstGeom prst="rect">
            <a:avLst/>
          </a:prstGeom>
          <a:noFill/>
        </p:spPr>
        <p:txBody>
          <a:bodyPr wrap="square" lIns="91440" tIns="45720" rIns="91440" bIns="45720" rtlCol="0" anchor="t">
            <a:spAutoFit/>
          </a:bodyPr>
          <a:lstStyle/>
          <a:p>
            <a:pPr algn="just">
              <a:spcAft>
                <a:spcPts val="600"/>
              </a:spcAft>
            </a:pPr>
            <a:r>
              <a:rPr lang="es-ES" sz="1600" b="1">
                <a:solidFill>
                  <a:srgbClr val="005C4A"/>
                </a:solidFill>
                <a:ea typeface="Lato"/>
              </a:rPr>
              <a:t>VALIDACIÓN DE LOS DIFERENTES CASOS DE USO</a:t>
            </a:r>
            <a:r>
              <a:rPr lang="es-ES" sz="1600">
                <a:ea typeface="Lato"/>
              </a:rPr>
              <a:t> desarrollados e implementados, alineándose con los objetivos del WP4. Esto permitirá validar el correcto funcionamiento de los servicios, solucionar posibles fallos y evaluar su efectividad sobre la red 5G. </a:t>
            </a:r>
          </a:p>
          <a:p>
            <a:pPr algn="just">
              <a:spcAft>
                <a:spcPts val="600"/>
              </a:spcAft>
            </a:pPr>
            <a:endParaRPr lang="es-ES" sz="600">
              <a:ea typeface="Lato"/>
            </a:endParaRPr>
          </a:p>
          <a:p>
            <a:pPr algn="just">
              <a:spcAft>
                <a:spcPts val="600"/>
              </a:spcAft>
            </a:pPr>
            <a:r>
              <a:rPr lang="es-ES" sz="1600">
                <a:ea typeface="Lato"/>
              </a:rPr>
              <a:t>Se lograrán los siguientes objetivos: </a:t>
            </a:r>
          </a:p>
          <a:p>
            <a:pPr marL="742950" lvl="1" indent="-285750" algn="just">
              <a:spcAft>
                <a:spcPts val="600"/>
              </a:spcAft>
              <a:buFont typeface="Arial"/>
              <a:buChar char="o"/>
            </a:pPr>
            <a:r>
              <a:rPr lang="es-ES" sz="1600" b="1">
                <a:solidFill>
                  <a:srgbClr val="005C4A"/>
                </a:solidFill>
                <a:ea typeface="Lato"/>
              </a:rPr>
              <a:t>EVALUAR LA EFICIENCIA DE LOS DISPOSITIVOS TECNOLÓGICOS</a:t>
            </a:r>
            <a:r>
              <a:rPr lang="es-ES" sz="1600">
                <a:ea typeface="Lato"/>
              </a:rPr>
              <a:t> (</a:t>
            </a:r>
            <a:r>
              <a:rPr lang="es-ES" sz="1600" err="1">
                <a:ea typeface="Lato"/>
              </a:rPr>
              <a:t>router</a:t>
            </a:r>
            <a:r>
              <a:rPr lang="es-ES" sz="1600">
                <a:ea typeface="Lato"/>
              </a:rPr>
              <a:t> 5G, sensores </a:t>
            </a:r>
            <a:r>
              <a:rPr lang="es-ES" sz="1600" err="1">
                <a:ea typeface="Lato"/>
              </a:rPr>
              <a:t>IoT</a:t>
            </a:r>
            <a:r>
              <a:rPr lang="es-ES" sz="1600">
                <a:ea typeface="Lato"/>
              </a:rPr>
              <a:t>, </a:t>
            </a:r>
            <a:r>
              <a:rPr lang="es-ES" sz="1600" err="1">
                <a:ea typeface="Lato"/>
              </a:rPr>
              <a:t>tablets</a:t>
            </a:r>
            <a:r>
              <a:rPr lang="es-ES" sz="1600">
                <a:ea typeface="Lato"/>
              </a:rPr>
              <a:t>...) utilizados en los diferentes casos de uso. </a:t>
            </a:r>
          </a:p>
          <a:p>
            <a:pPr marL="742950" lvl="1" indent="-285750" algn="just">
              <a:spcAft>
                <a:spcPts val="600"/>
              </a:spcAft>
              <a:buFont typeface="Arial"/>
              <a:buChar char="o"/>
            </a:pPr>
            <a:r>
              <a:rPr lang="es-ES" sz="1600" b="1">
                <a:solidFill>
                  <a:srgbClr val="005C4A"/>
                </a:solidFill>
                <a:ea typeface="Lato"/>
              </a:rPr>
              <a:t>TESTEO DEL RENDIMIENTO DE LOS CASOS DE USO</a:t>
            </a:r>
            <a:r>
              <a:rPr lang="es-ES" sz="1600">
                <a:ea typeface="Lato"/>
              </a:rPr>
              <a:t> implementados sobre la red 5G para asegurar el cumplimiento de los estándares y requisitos establecidos.</a:t>
            </a:r>
          </a:p>
          <a:p>
            <a:pPr marL="742950" lvl="1" indent="-285750" algn="just">
              <a:spcAft>
                <a:spcPts val="600"/>
              </a:spcAft>
              <a:buFont typeface="Arial"/>
              <a:buChar char="o"/>
            </a:pPr>
            <a:r>
              <a:rPr lang="es-ES" sz="1600" b="1">
                <a:solidFill>
                  <a:srgbClr val="005C4A"/>
                </a:solidFill>
                <a:ea typeface="Lato"/>
              </a:rPr>
              <a:t>INTEGRACIÓN DE PROTOCOLOS DE SEGURIDAD ROBUSTOS</a:t>
            </a:r>
            <a:r>
              <a:rPr lang="es-ES" sz="1600">
                <a:ea typeface="Lato"/>
              </a:rPr>
              <a:t> para proteger los datos transmitidos a través de la red 5G de posibles </a:t>
            </a:r>
            <a:r>
              <a:rPr lang="es-ES" sz="1600" err="1">
                <a:ea typeface="Lato"/>
              </a:rPr>
              <a:t>ciberamenazas</a:t>
            </a:r>
            <a:r>
              <a:rPr lang="es-ES" sz="1600">
                <a:ea typeface="Lato"/>
              </a:rPr>
              <a:t>, asegurando la integridad, confidencialidad y disponibilidad de la información.</a:t>
            </a:r>
          </a:p>
        </p:txBody>
      </p:sp>
      <p:sp>
        <p:nvSpPr>
          <p:cNvPr id="86" name="Rectángulo: esquinas redondeadas 42">
            <a:extLst>
              <a:ext uri="{FF2B5EF4-FFF2-40B4-BE49-F238E27FC236}">
                <a16:creationId xmlns:a16="http://schemas.microsoft.com/office/drawing/2014/main" id="{B7140E34-45A2-476E-9A3F-3DA14E50CA8D}"/>
              </a:ext>
            </a:extLst>
          </p:cNvPr>
          <p:cNvSpPr/>
          <p:nvPr/>
        </p:nvSpPr>
        <p:spPr>
          <a:xfrm>
            <a:off x="10275937" y="834595"/>
            <a:ext cx="1468703" cy="2213891"/>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0" name="Google Shape;49;p2">
            <a:extLst>
              <a:ext uri="{FF2B5EF4-FFF2-40B4-BE49-F238E27FC236}">
                <a16:creationId xmlns:a16="http://schemas.microsoft.com/office/drawing/2014/main" id="{AD70C047-D16D-4986-8B41-404FB9C3BF49}"/>
              </a:ext>
            </a:extLst>
          </p:cNvPr>
          <p:cNvSpPr txBox="1"/>
          <p:nvPr/>
        </p:nvSpPr>
        <p:spPr>
          <a:xfrm>
            <a:off x="105569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94" name="Rectángulo: esquinas redondeadas 42">
            <a:extLst>
              <a:ext uri="{FF2B5EF4-FFF2-40B4-BE49-F238E27FC236}">
                <a16:creationId xmlns:a16="http://schemas.microsoft.com/office/drawing/2014/main" id="{B7140E34-45A2-476E-9A3F-3DA14E50CA8D}"/>
              </a:ext>
            </a:extLst>
          </p:cNvPr>
          <p:cNvSpPr/>
          <p:nvPr/>
        </p:nvSpPr>
        <p:spPr>
          <a:xfrm>
            <a:off x="6269945" y="834770"/>
            <a:ext cx="1468703" cy="2219820"/>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6" name="Google Shape;49;p2">
            <a:extLst>
              <a:ext uri="{FF2B5EF4-FFF2-40B4-BE49-F238E27FC236}">
                <a16:creationId xmlns:a16="http://schemas.microsoft.com/office/drawing/2014/main" id="{AD70C047-D16D-4986-8B41-404FB9C3BF49}"/>
              </a:ext>
            </a:extLst>
          </p:cNvPr>
          <p:cNvSpPr txBox="1"/>
          <p:nvPr/>
        </p:nvSpPr>
        <p:spPr>
          <a:xfrm>
            <a:off x="8539130"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98" name="Rectángulo: esquinas redondeadas 42">
            <a:extLst>
              <a:ext uri="{FF2B5EF4-FFF2-40B4-BE49-F238E27FC236}">
                <a16:creationId xmlns:a16="http://schemas.microsoft.com/office/drawing/2014/main" id="{B7140E34-45A2-476E-9A3F-3DA14E50CA8D}"/>
              </a:ext>
            </a:extLst>
          </p:cNvPr>
          <p:cNvSpPr/>
          <p:nvPr/>
        </p:nvSpPr>
        <p:spPr>
          <a:xfrm>
            <a:off x="4371070" y="834395"/>
            <a:ext cx="1468703" cy="2202678"/>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0" name="Google Shape;49;p2">
            <a:extLst>
              <a:ext uri="{FF2B5EF4-FFF2-40B4-BE49-F238E27FC236}">
                <a16:creationId xmlns:a16="http://schemas.microsoft.com/office/drawing/2014/main" id="{AD70C047-D16D-4986-8B41-404FB9C3BF49}"/>
              </a:ext>
            </a:extLst>
          </p:cNvPr>
          <p:cNvSpPr txBox="1"/>
          <p:nvPr/>
        </p:nvSpPr>
        <p:spPr>
          <a:xfrm>
            <a:off x="6587703"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103" name="Google Shape;49;p2">
            <a:extLst>
              <a:ext uri="{FF2B5EF4-FFF2-40B4-BE49-F238E27FC236}">
                <a16:creationId xmlns:a16="http://schemas.microsoft.com/office/drawing/2014/main" id="{AD70C047-D16D-4986-8B41-404FB9C3BF49}"/>
              </a:ext>
            </a:extLst>
          </p:cNvPr>
          <p:cNvSpPr txBox="1"/>
          <p:nvPr/>
        </p:nvSpPr>
        <p:spPr>
          <a:xfrm>
            <a:off x="46491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106" name="Google Shape;49;p2">
            <a:extLst>
              <a:ext uri="{FF2B5EF4-FFF2-40B4-BE49-F238E27FC236}">
                <a16:creationId xmlns:a16="http://schemas.microsoft.com/office/drawing/2014/main" id="{AD70C047-D16D-4986-8B41-404FB9C3BF49}"/>
              </a:ext>
            </a:extLst>
          </p:cNvPr>
          <p:cNvSpPr txBox="1"/>
          <p:nvPr/>
        </p:nvSpPr>
        <p:spPr>
          <a:xfrm>
            <a:off x="2684849"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109" name="Google Shape;49;p2">
            <a:extLst>
              <a:ext uri="{FF2B5EF4-FFF2-40B4-BE49-F238E27FC236}">
                <a16:creationId xmlns:a16="http://schemas.microsoft.com/office/drawing/2014/main" id="{AD70C047-D16D-4986-8B41-404FB9C3BF49}"/>
              </a:ext>
            </a:extLst>
          </p:cNvPr>
          <p:cNvSpPr txBox="1"/>
          <p:nvPr/>
        </p:nvSpPr>
        <p:spPr>
          <a:xfrm>
            <a:off x="733422"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69" name="CuadroTexto 68"/>
          <p:cNvSpPr txBox="1"/>
          <p:nvPr/>
        </p:nvSpPr>
        <p:spPr>
          <a:xfrm>
            <a:off x="476105" y="2012584"/>
            <a:ext cx="1421381" cy="938719"/>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b="1">
              <a:solidFill>
                <a:srgbClr val="005C4A"/>
              </a:solidFill>
              <a:latin typeface="Lato" panose="020B0604020202020204" charset="0"/>
              <a:ea typeface="Lato" panose="020B0604020202020204" charset="0"/>
              <a:cs typeface="Lato" panose="020B0604020202020204" charset="0"/>
            </a:endParaRPr>
          </a:p>
        </p:txBody>
      </p:sp>
      <p:pic>
        <p:nvPicPr>
          <p:cNvPr id="71" name="Imagen 70"/>
          <p:cNvPicPr>
            <a:picLocks noChangeAspect="1"/>
          </p:cNvPicPr>
          <p:nvPr/>
        </p:nvPicPr>
        <p:blipFill>
          <a:blip r:embed="rId4">
            <a:clrChange>
              <a:clrFrom>
                <a:srgbClr val="F7F7F7"/>
              </a:clrFrom>
              <a:clrTo>
                <a:srgbClr val="F7F7F7">
                  <a:alpha val="0"/>
                </a:srgbClr>
              </a:clrTo>
            </a:clrChange>
          </a:blip>
          <a:stretch>
            <a:fillRect/>
          </a:stretch>
        </p:blipFill>
        <p:spPr>
          <a:xfrm>
            <a:off x="1261287" y="1270250"/>
            <a:ext cx="639419" cy="661187"/>
          </a:xfrm>
          <a:prstGeom prst="rect">
            <a:avLst/>
          </a:prstGeom>
        </p:spPr>
      </p:pic>
      <p:pic>
        <p:nvPicPr>
          <p:cNvPr id="72" name="Imagen 71"/>
          <p:cNvPicPr>
            <a:picLocks noChangeAspect="1"/>
          </p:cNvPicPr>
          <p:nvPr/>
        </p:nvPicPr>
        <p:blipFill>
          <a:blip r:embed="rId5">
            <a:clrChange>
              <a:clrFrom>
                <a:srgbClr val="F7F7F7"/>
              </a:clrFrom>
              <a:clrTo>
                <a:srgbClr val="F7F7F7">
                  <a:alpha val="0"/>
                </a:srgbClr>
              </a:clrTo>
            </a:clrChange>
          </a:blip>
          <a:stretch>
            <a:fillRect/>
          </a:stretch>
        </p:blipFill>
        <p:spPr>
          <a:xfrm>
            <a:off x="542932" y="1269516"/>
            <a:ext cx="763765" cy="662655"/>
          </a:xfrm>
          <a:prstGeom prst="rect">
            <a:avLst/>
          </a:prstGeom>
        </p:spPr>
      </p:pic>
      <p:pic>
        <p:nvPicPr>
          <p:cNvPr id="73" name="Imagen 72"/>
          <p:cNvPicPr>
            <a:picLocks noChangeAspect="1"/>
          </p:cNvPicPr>
          <p:nvPr/>
        </p:nvPicPr>
        <p:blipFill>
          <a:blip r:embed="rId6">
            <a:clrChange>
              <a:clrFrom>
                <a:srgbClr val="F7F7F7"/>
              </a:clrFrom>
              <a:clrTo>
                <a:srgbClr val="F7F7F7">
                  <a:alpha val="0"/>
                </a:srgbClr>
              </a:clrTo>
            </a:clrChange>
          </a:blip>
          <a:stretch>
            <a:fillRect/>
          </a:stretch>
        </p:blipFill>
        <p:spPr>
          <a:xfrm>
            <a:off x="2832906" y="1291359"/>
            <a:ext cx="610633" cy="618969"/>
          </a:xfrm>
          <a:prstGeom prst="rect">
            <a:avLst/>
          </a:prstGeom>
        </p:spPr>
      </p:pic>
      <p:sp>
        <p:nvSpPr>
          <p:cNvPr id="74" name="CuadroTexto 73">
            <a:extLst>
              <a:ext uri="{FF2B5EF4-FFF2-40B4-BE49-F238E27FC236}">
                <a16:creationId xmlns:a16="http://schemas.microsoft.com/office/drawing/2014/main" id="{0C2CE078-2EAD-4547-85DE-B815A3E9EADC}"/>
              </a:ext>
            </a:extLst>
          </p:cNvPr>
          <p:cNvSpPr txBox="1"/>
          <p:nvPr/>
        </p:nvSpPr>
        <p:spPr>
          <a:xfrm>
            <a:off x="2453304" y="1910240"/>
            <a:ext cx="1369836" cy="1107996"/>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DISEÑO, INSTALACIÓN Y PUESTA EN MARCHA </a:t>
            </a:r>
            <a:r>
              <a:rPr lang="es-ES" sz="1100">
                <a:solidFill>
                  <a:srgbClr val="5C525F"/>
                </a:solidFill>
                <a:latin typeface="Lato" panose="020B0604020202020204" charset="0"/>
                <a:ea typeface="Lato" panose="020B0604020202020204" charset="0"/>
                <a:cs typeface="Lato" panose="020B0604020202020204" charset="0"/>
              </a:rPr>
              <a:t>de la arquitectura de red privada 5G</a:t>
            </a:r>
            <a:endParaRPr lang="es-ES" sz="1100" b="1">
              <a:solidFill>
                <a:srgbClr val="003CF6"/>
              </a:solidFill>
              <a:latin typeface="Lato" panose="020B0604020202020204" charset="0"/>
              <a:ea typeface="Lato" panose="020B0604020202020204" charset="0"/>
              <a:cs typeface="Lato" panose="020B0604020202020204" charset="0"/>
            </a:endParaRPr>
          </a:p>
        </p:txBody>
      </p:sp>
      <p:sp>
        <p:nvSpPr>
          <p:cNvPr id="75" name="CuadroTexto 74">
            <a:extLst>
              <a:ext uri="{FF2B5EF4-FFF2-40B4-BE49-F238E27FC236}">
                <a16:creationId xmlns:a16="http://schemas.microsoft.com/office/drawing/2014/main" id="{096229A7-F120-47E9-BB75-8D8F61C3A0C9}"/>
              </a:ext>
            </a:extLst>
          </p:cNvPr>
          <p:cNvSpPr txBox="1"/>
          <p:nvPr/>
        </p:nvSpPr>
        <p:spPr>
          <a:xfrm>
            <a:off x="4371857" y="2056613"/>
            <a:ext cx="1461262"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IMPLEMENTACIÓN</a:t>
            </a:r>
            <a:r>
              <a:rPr lang="es-ES" sz="1100">
                <a:solidFill>
                  <a:srgbClr val="5C525F"/>
                </a:solidFill>
                <a:latin typeface="Lato" panose="020B0604020202020204" charset="0"/>
                <a:ea typeface="Lato" panose="020B0604020202020204" charset="0"/>
                <a:cs typeface="Lato" panose="020B0604020202020204" charset="0"/>
              </a:rPr>
              <a:t> del </a:t>
            </a:r>
            <a:r>
              <a:rPr lang="es-ES" sz="1100">
                <a:solidFill>
                  <a:schemeClr val="accent5"/>
                </a:solidFill>
                <a:latin typeface="Lato" panose="020B0604020202020204" charset="0"/>
                <a:ea typeface="Lato" panose="020B0604020202020204" charset="0"/>
                <a:cs typeface="Lato" panose="020B0604020202020204" charset="0"/>
              </a:rPr>
              <a:t>servicio y </a:t>
            </a:r>
            <a:r>
              <a:rPr lang="es-ES" sz="1100" b="1">
                <a:solidFill>
                  <a:srgbClr val="005C4A"/>
                </a:solidFill>
                <a:latin typeface="Lato" panose="020B0604020202020204" charset="0"/>
                <a:ea typeface="Lato" panose="020B0604020202020204" charset="0"/>
                <a:cs typeface="Lato" panose="020B0604020202020204" charset="0"/>
              </a:rPr>
              <a:t>PLAN DE PRUEBAS</a:t>
            </a:r>
          </a:p>
        </p:txBody>
      </p:sp>
      <p:pic>
        <p:nvPicPr>
          <p:cNvPr id="76" name="Imagen 75"/>
          <p:cNvPicPr>
            <a:picLocks noChangeAspect="1"/>
          </p:cNvPicPr>
          <p:nvPr/>
        </p:nvPicPr>
        <p:blipFill>
          <a:blip r:embed="rId7">
            <a:clrChange>
              <a:clrFrom>
                <a:srgbClr val="F7F7F7"/>
              </a:clrFrom>
              <a:clrTo>
                <a:srgbClr val="F7F7F7">
                  <a:alpha val="0"/>
                </a:srgbClr>
              </a:clrTo>
            </a:clrChange>
          </a:blip>
          <a:stretch>
            <a:fillRect/>
          </a:stretch>
        </p:blipFill>
        <p:spPr>
          <a:xfrm>
            <a:off x="4761673" y="1281705"/>
            <a:ext cx="681630" cy="638276"/>
          </a:xfrm>
          <a:prstGeom prst="rect">
            <a:avLst/>
          </a:prstGeom>
        </p:spPr>
      </p:pic>
      <p:sp>
        <p:nvSpPr>
          <p:cNvPr id="77" name="CuadroTexto 76">
            <a:extLst>
              <a:ext uri="{FF2B5EF4-FFF2-40B4-BE49-F238E27FC236}">
                <a16:creationId xmlns:a16="http://schemas.microsoft.com/office/drawing/2014/main" id="{16F40F11-035C-4AA9-8571-EEC5316ABAA8}"/>
              </a:ext>
            </a:extLst>
          </p:cNvPr>
          <p:cNvSpPr txBox="1"/>
          <p:nvPr/>
        </p:nvSpPr>
        <p:spPr>
          <a:xfrm>
            <a:off x="8327638" y="1976785"/>
            <a:ext cx="132973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PRUEBAS Y VALIDACIÓN DE CASOS DE USO</a:t>
            </a:r>
            <a:endParaRPr lang="es-ES" sz="1100" b="1">
              <a:solidFill>
                <a:srgbClr val="005C4A"/>
              </a:solidFill>
            </a:endParaRPr>
          </a:p>
        </p:txBody>
      </p:sp>
      <p:pic>
        <p:nvPicPr>
          <p:cNvPr id="115" name="Imagen 114"/>
          <p:cNvPicPr>
            <a:picLocks noChangeAspect="1"/>
          </p:cNvPicPr>
          <p:nvPr/>
        </p:nvPicPr>
        <p:blipFill>
          <a:blip r:embed="rId8">
            <a:clrChange>
              <a:clrFrom>
                <a:srgbClr val="F7F7F7"/>
              </a:clrFrom>
              <a:clrTo>
                <a:srgbClr val="F7F7F7">
                  <a:alpha val="0"/>
                </a:srgbClr>
              </a:clrTo>
            </a:clrChange>
          </a:blip>
          <a:stretch>
            <a:fillRect/>
          </a:stretch>
        </p:blipFill>
        <p:spPr>
          <a:xfrm>
            <a:off x="8702858" y="1327977"/>
            <a:ext cx="579290" cy="545733"/>
          </a:xfrm>
          <a:prstGeom prst="rect">
            <a:avLst/>
          </a:prstGeom>
        </p:spPr>
      </p:pic>
      <p:sp>
        <p:nvSpPr>
          <p:cNvPr id="116" name="CuadroTexto 115">
            <a:extLst>
              <a:ext uri="{FF2B5EF4-FFF2-40B4-BE49-F238E27FC236}">
                <a16:creationId xmlns:a16="http://schemas.microsoft.com/office/drawing/2014/main" id="{8B126EA5-BF37-4CB8-855A-4EA71E37D7CF}"/>
              </a:ext>
            </a:extLst>
          </p:cNvPr>
          <p:cNvSpPr txBox="1"/>
          <p:nvPr/>
        </p:nvSpPr>
        <p:spPr>
          <a:xfrm>
            <a:off x="6338939" y="1759574"/>
            <a:ext cx="1404275" cy="1277273"/>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DESARROLLO DE CASO DE USO</a:t>
            </a:r>
            <a:r>
              <a:rPr lang="es-ES" sz="1100">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sz="1100" b="1">
              <a:solidFill>
                <a:srgbClr val="003CF6"/>
              </a:solidFill>
              <a:latin typeface="Lato" panose="020B0604020202020204" charset="0"/>
              <a:ea typeface="Lato" panose="020B0604020202020204" charset="0"/>
              <a:cs typeface="Lato" panose="020B0604020202020204" charset="0"/>
            </a:endParaRPr>
          </a:p>
        </p:txBody>
      </p:sp>
      <p:pic>
        <p:nvPicPr>
          <p:cNvPr id="117" name="Imagen 116"/>
          <p:cNvPicPr>
            <a:picLocks noChangeAspect="1"/>
          </p:cNvPicPr>
          <p:nvPr/>
        </p:nvPicPr>
        <p:blipFill>
          <a:blip r:embed="rId9">
            <a:clrChange>
              <a:clrFrom>
                <a:srgbClr val="F7F7F7"/>
              </a:clrFrom>
              <a:clrTo>
                <a:srgbClr val="F7F7F7">
                  <a:alpha val="0"/>
                </a:srgbClr>
              </a:clrTo>
            </a:clrChange>
          </a:blip>
          <a:stretch>
            <a:fillRect/>
          </a:stretch>
        </p:blipFill>
        <p:spPr>
          <a:xfrm>
            <a:off x="6724267" y="1180210"/>
            <a:ext cx="579058" cy="595602"/>
          </a:xfrm>
          <a:prstGeom prst="rect">
            <a:avLst/>
          </a:prstGeom>
        </p:spPr>
      </p:pic>
      <p:sp>
        <p:nvSpPr>
          <p:cNvPr id="118" name="CuadroTexto 117">
            <a:extLst>
              <a:ext uri="{FF2B5EF4-FFF2-40B4-BE49-F238E27FC236}">
                <a16:creationId xmlns:a16="http://schemas.microsoft.com/office/drawing/2014/main" id="{A7744B69-C042-44BC-9E91-AFBBF1FDCC4A}"/>
              </a:ext>
            </a:extLst>
          </p:cNvPr>
          <p:cNvSpPr txBox="1"/>
          <p:nvPr/>
        </p:nvSpPr>
        <p:spPr>
          <a:xfrm>
            <a:off x="10247818" y="2079302"/>
            <a:ext cx="152494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DESPLIEGUE, OPERACIÓN MANTENIMIENTO</a:t>
            </a:r>
          </a:p>
        </p:txBody>
      </p:sp>
      <p:pic>
        <p:nvPicPr>
          <p:cNvPr id="119" name="Imagen 118"/>
          <p:cNvPicPr>
            <a:picLocks noChangeAspect="1"/>
          </p:cNvPicPr>
          <p:nvPr/>
        </p:nvPicPr>
        <p:blipFill>
          <a:blip r:embed="rId10">
            <a:clrChange>
              <a:clrFrom>
                <a:srgbClr val="F7F7F7"/>
              </a:clrFrom>
              <a:clrTo>
                <a:srgbClr val="F7F7F7">
                  <a:alpha val="0"/>
                </a:srgbClr>
              </a:clrTo>
            </a:clrChange>
          </a:blip>
          <a:stretch>
            <a:fillRect/>
          </a:stretch>
        </p:blipFill>
        <p:spPr>
          <a:xfrm>
            <a:off x="10619584" y="1216586"/>
            <a:ext cx="781408" cy="768514"/>
          </a:xfrm>
          <a:prstGeom prst="rect">
            <a:avLst/>
          </a:prstGeom>
        </p:spPr>
      </p:pic>
      <p:sp>
        <p:nvSpPr>
          <p:cNvPr id="3" name="Rectángulo: esquinas redondeadas 42">
            <a:extLst>
              <a:ext uri="{FF2B5EF4-FFF2-40B4-BE49-F238E27FC236}">
                <a16:creationId xmlns:a16="http://schemas.microsoft.com/office/drawing/2014/main" id="{EE7E4F08-3DDE-3C58-4E0B-2F6BCBB43FD0}"/>
              </a:ext>
            </a:extLst>
          </p:cNvPr>
          <p:cNvSpPr/>
          <p:nvPr/>
        </p:nvSpPr>
        <p:spPr>
          <a:xfrm>
            <a:off x="436174" y="821784"/>
            <a:ext cx="1468703" cy="2206529"/>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5" name="Rectángulo: esquinas redondeadas 42">
            <a:extLst>
              <a:ext uri="{FF2B5EF4-FFF2-40B4-BE49-F238E27FC236}">
                <a16:creationId xmlns:a16="http://schemas.microsoft.com/office/drawing/2014/main" id="{363F8395-8B9E-74EB-7CE9-1656DADDE94A}"/>
              </a:ext>
            </a:extLst>
          </p:cNvPr>
          <p:cNvSpPr/>
          <p:nvPr/>
        </p:nvSpPr>
        <p:spPr>
          <a:xfrm>
            <a:off x="2406205" y="822169"/>
            <a:ext cx="1468703" cy="2197385"/>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4" name="Rectángulo: esquinas redondeadas 42">
            <a:extLst>
              <a:ext uri="{FF2B5EF4-FFF2-40B4-BE49-F238E27FC236}">
                <a16:creationId xmlns:a16="http://schemas.microsoft.com/office/drawing/2014/main" id="{2BAC72A3-387F-7D3A-221B-DD87D122104D}"/>
              </a:ext>
            </a:extLst>
          </p:cNvPr>
          <p:cNvSpPr/>
          <p:nvPr/>
        </p:nvSpPr>
        <p:spPr>
          <a:xfrm>
            <a:off x="8242847" y="833426"/>
            <a:ext cx="1468703" cy="2194857"/>
          </a:xfrm>
          <a:prstGeom prst="roundRect">
            <a:avLst/>
          </a:prstGeom>
          <a:noFill/>
          <a:ln w="57150">
            <a:solidFill>
              <a:srgbClr val="005C4A"/>
            </a:solidFill>
            <a:prstDash val="sysDot"/>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33"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34" name="Imagen 33"/>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36" name="Imagen 35"/>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16398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778103" y="6407406"/>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r>
              <a:rPr lang="es-ES" sz="2400" b="1">
                <a:solidFill>
                  <a:schemeClr val="lt1"/>
                </a:solidFill>
                <a:latin typeface="Lato" panose="020F0502020204030203" pitchFamily="34" charset="0"/>
                <a:ea typeface="Lato" panose="020F0502020204030203" pitchFamily="34" charset="0"/>
                <a:cs typeface="Lato" panose="020F0502020204030203" pitchFamily="34" charset="0"/>
                <a:sym typeface="Calibri"/>
              </a:rPr>
              <a:t>WP6 · Despliegue, operación mantenimiento</a:t>
            </a:r>
          </a:p>
        </p:txBody>
      </p:sp>
      <p:sp>
        <p:nvSpPr>
          <p:cNvPr id="9" name="CuadroTexto 8">
            <a:extLst>
              <a:ext uri="{FF2B5EF4-FFF2-40B4-BE49-F238E27FC236}">
                <a16:creationId xmlns:a16="http://schemas.microsoft.com/office/drawing/2014/main" id="{5E8402FB-19D5-4825-87AE-4A01DB1601F9}"/>
              </a:ext>
            </a:extLst>
          </p:cNvPr>
          <p:cNvSpPr txBox="1"/>
          <p:nvPr/>
        </p:nvSpPr>
        <p:spPr>
          <a:xfrm>
            <a:off x="494028" y="3100723"/>
            <a:ext cx="11358556" cy="3600986"/>
          </a:xfrm>
          <a:prstGeom prst="rect">
            <a:avLst/>
          </a:prstGeom>
          <a:noFill/>
        </p:spPr>
        <p:txBody>
          <a:bodyPr wrap="square" lIns="91440" tIns="45720" rIns="91440" bIns="45720" rtlCol="0" anchor="t">
            <a:spAutoFit/>
          </a:bodyPr>
          <a:lstStyle/>
          <a:p>
            <a:pPr algn="just">
              <a:spcAft>
                <a:spcPts val="600"/>
              </a:spcAft>
            </a:pPr>
            <a:r>
              <a:rPr lang="es-ES" sz="1600" b="1">
                <a:solidFill>
                  <a:srgbClr val="005C4A"/>
                </a:solidFill>
                <a:ea typeface="Lato"/>
              </a:rPr>
              <a:t>DESPLIEGUE DEL CASO DE USO VALIDADO</a:t>
            </a:r>
            <a:r>
              <a:rPr lang="es-ES" sz="1600">
                <a:ea typeface="Lato"/>
              </a:rPr>
              <a:t> (WP5) dentro de la nueva infraestructura 5G, supervisando y monitorizando el servicio a través del equipamiento especializado de la red móvil de Telefónica. </a:t>
            </a:r>
          </a:p>
          <a:p>
            <a:pPr algn="just">
              <a:spcAft>
                <a:spcPts val="600"/>
              </a:spcAft>
            </a:pPr>
            <a:endParaRPr lang="es-ES" sz="600">
              <a:ea typeface="Lato"/>
            </a:endParaRPr>
          </a:p>
          <a:p>
            <a:pPr algn="just">
              <a:spcAft>
                <a:spcPts val="600"/>
              </a:spcAft>
            </a:pPr>
            <a:r>
              <a:rPr lang="es-ES" sz="1600">
                <a:ea typeface="Lato"/>
              </a:rPr>
              <a:t>Se lograrán los siguientes objetivos: </a:t>
            </a:r>
            <a:endParaRPr lang="es-ES"/>
          </a:p>
          <a:p>
            <a:pPr marL="742950" lvl="1" indent="-285750" algn="just">
              <a:spcAft>
                <a:spcPts val="600"/>
              </a:spcAft>
              <a:buFont typeface="Arial"/>
              <a:buChar char="o"/>
            </a:pPr>
            <a:r>
              <a:rPr lang="es-ES" sz="1600" b="1">
                <a:solidFill>
                  <a:srgbClr val="005C4A"/>
                </a:solidFill>
                <a:ea typeface="Lato"/>
              </a:rPr>
              <a:t>DESARROLLO DEL CASO DE USO VALIDADO EN EL ENTORNO PREPARADO</a:t>
            </a:r>
            <a:r>
              <a:rPr lang="es-ES" sz="1600">
                <a:ea typeface="Lato"/>
              </a:rPr>
              <a:t>, asegurando que todos los componentes están correctamente instalados y configurados según las especificaciones. </a:t>
            </a:r>
          </a:p>
          <a:p>
            <a:pPr marL="742950" lvl="1" indent="-285750" algn="just">
              <a:spcAft>
                <a:spcPts val="600"/>
              </a:spcAft>
              <a:buFont typeface="Arial"/>
              <a:buChar char="o"/>
            </a:pPr>
            <a:r>
              <a:rPr lang="es-ES" sz="1600" b="1">
                <a:solidFill>
                  <a:srgbClr val="005C4A"/>
                </a:solidFill>
                <a:ea typeface="Lato"/>
              </a:rPr>
              <a:t>ESTABLECIMIENTO DE SISTEMAS DE MONITORIZACIÓN</a:t>
            </a:r>
            <a:r>
              <a:rPr lang="es-ES" sz="1600">
                <a:ea typeface="Lato"/>
              </a:rPr>
              <a:t> continua para realizar el seguimiento del rendimiento y la disponibilidad del Caso de Uso implementado, utilizando herramientas especializadas para detectar y responder a posibles problemas. </a:t>
            </a:r>
          </a:p>
          <a:p>
            <a:pPr marL="742950" lvl="1" indent="-285750" algn="just">
              <a:spcAft>
                <a:spcPts val="600"/>
              </a:spcAft>
              <a:buFont typeface="Arial"/>
              <a:buChar char="o"/>
            </a:pPr>
            <a:r>
              <a:rPr lang="es-ES" sz="1600" b="1">
                <a:solidFill>
                  <a:srgbClr val="005C4A"/>
                </a:solidFill>
                <a:ea typeface="Lato"/>
              </a:rPr>
              <a:t>RECOPILACIÓN Y ANÁLISIS DE DATOS SOBRE EL RENDIMIENTO</a:t>
            </a:r>
            <a:r>
              <a:rPr lang="es-ES" sz="1600">
                <a:ea typeface="Lato"/>
              </a:rPr>
              <a:t> del Caso de Uso implementado, identificando áreas de mejora y optimización para asegurar el funcionamiento óptimo del servicio. </a:t>
            </a:r>
          </a:p>
          <a:p>
            <a:pPr marL="742950" lvl="1" indent="-285750" algn="just">
              <a:spcAft>
                <a:spcPts val="600"/>
              </a:spcAft>
              <a:buFont typeface="Arial"/>
              <a:buChar char="o"/>
            </a:pPr>
            <a:r>
              <a:rPr lang="es-ES" sz="1600">
                <a:ea typeface="Lato"/>
              </a:rPr>
              <a:t>Realizar </a:t>
            </a:r>
            <a:r>
              <a:rPr lang="es-ES" sz="1600" b="1">
                <a:solidFill>
                  <a:srgbClr val="005C4A"/>
                </a:solidFill>
                <a:ea typeface="Lato"/>
              </a:rPr>
              <a:t>TAREAS DE MANTENIMIENTO PERIÓDICO Y</a:t>
            </a:r>
            <a:r>
              <a:rPr lang="es-ES" sz="1600">
                <a:ea typeface="Lato"/>
              </a:rPr>
              <a:t> aplicar </a:t>
            </a:r>
            <a:r>
              <a:rPr lang="es-ES" sz="1600" b="1">
                <a:solidFill>
                  <a:srgbClr val="005C4A"/>
                </a:solidFill>
                <a:ea typeface="Lato"/>
              </a:rPr>
              <a:t>ACTUALIZACIONES</a:t>
            </a:r>
            <a:r>
              <a:rPr lang="es-ES" sz="1600">
                <a:ea typeface="Lato"/>
              </a:rPr>
              <a:t> según sea necesario para asegurar la continuidad y seguridad del servicio en el tiempo. </a:t>
            </a:r>
          </a:p>
        </p:txBody>
      </p:sp>
      <p:sp>
        <p:nvSpPr>
          <p:cNvPr id="86" name="Rectángulo: esquinas redondeadas 42">
            <a:extLst>
              <a:ext uri="{FF2B5EF4-FFF2-40B4-BE49-F238E27FC236}">
                <a16:creationId xmlns:a16="http://schemas.microsoft.com/office/drawing/2014/main" id="{B7140E34-45A2-476E-9A3F-3DA14E50CA8D}"/>
              </a:ext>
            </a:extLst>
          </p:cNvPr>
          <p:cNvSpPr/>
          <p:nvPr/>
        </p:nvSpPr>
        <p:spPr>
          <a:xfrm>
            <a:off x="8243937" y="834595"/>
            <a:ext cx="1468703" cy="2213891"/>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0" name="Google Shape;49;p2">
            <a:extLst>
              <a:ext uri="{FF2B5EF4-FFF2-40B4-BE49-F238E27FC236}">
                <a16:creationId xmlns:a16="http://schemas.microsoft.com/office/drawing/2014/main" id="{AD70C047-D16D-4986-8B41-404FB9C3BF49}"/>
              </a:ext>
            </a:extLst>
          </p:cNvPr>
          <p:cNvSpPr txBox="1"/>
          <p:nvPr/>
        </p:nvSpPr>
        <p:spPr>
          <a:xfrm>
            <a:off x="105569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WP6</a:t>
            </a:r>
            <a:r>
              <a:rPr lang="es-ES" sz="3200" b="1">
                <a:solidFill>
                  <a:srgbClr val="5D5360"/>
                </a:solidFill>
                <a:latin typeface="Lato"/>
                <a:ea typeface="Lato"/>
                <a:cs typeface="Lato"/>
                <a:sym typeface="Lato"/>
              </a:rPr>
              <a:t> </a:t>
            </a:r>
          </a:p>
        </p:txBody>
      </p:sp>
      <p:sp>
        <p:nvSpPr>
          <p:cNvPr id="94" name="Rectángulo: esquinas redondeadas 42">
            <a:extLst>
              <a:ext uri="{FF2B5EF4-FFF2-40B4-BE49-F238E27FC236}">
                <a16:creationId xmlns:a16="http://schemas.microsoft.com/office/drawing/2014/main" id="{B7140E34-45A2-476E-9A3F-3DA14E50CA8D}"/>
              </a:ext>
            </a:extLst>
          </p:cNvPr>
          <p:cNvSpPr/>
          <p:nvPr/>
        </p:nvSpPr>
        <p:spPr>
          <a:xfrm>
            <a:off x="6269945" y="834770"/>
            <a:ext cx="1468703" cy="2219820"/>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6" name="Google Shape;49;p2">
            <a:extLst>
              <a:ext uri="{FF2B5EF4-FFF2-40B4-BE49-F238E27FC236}">
                <a16:creationId xmlns:a16="http://schemas.microsoft.com/office/drawing/2014/main" id="{AD70C047-D16D-4986-8B41-404FB9C3BF49}"/>
              </a:ext>
            </a:extLst>
          </p:cNvPr>
          <p:cNvSpPr txBox="1"/>
          <p:nvPr/>
        </p:nvSpPr>
        <p:spPr>
          <a:xfrm>
            <a:off x="8539130"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WP5</a:t>
            </a:r>
            <a:r>
              <a:rPr lang="es-ES" sz="3200" b="1">
                <a:solidFill>
                  <a:srgbClr val="5D5360"/>
                </a:solidFill>
                <a:latin typeface="Lato"/>
                <a:ea typeface="Lato"/>
                <a:cs typeface="Lato"/>
                <a:sym typeface="Lato"/>
              </a:rPr>
              <a:t> </a:t>
            </a:r>
          </a:p>
        </p:txBody>
      </p:sp>
      <p:sp>
        <p:nvSpPr>
          <p:cNvPr id="98" name="Rectángulo: esquinas redondeadas 42">
            <a:extLst>
              <a:ext uri="{FF2B5EF4-FFF2-40B4-BE49-F238E27FC236}">
                <a16:creationId xmlns:a16="http://schemas.microsoft.com/office/drawing/2014/main" id="{B7140E34-45A2-476E-9A3F-3DA14E50CA8D}"/>
              </a:ext>
            </a:extLst>
          </p:cNvPr>
          <p:cNvSpPr/>
          <p:nvPr/>
        </p:nvSpPr>
        <p:spPr>
          <a:xfrm>
            <a:off x="4371070" y="834395"/>
            <a:ext cx="1468703" cy="2202678"/>
          </a:xfrm>
          <a:prstGeom prst="roundRect">
            <a:avLst/>
          </a:prstGeom>
          <a:solidFill>
            <a:srgbClr val="FFFFFF"/>
          </a:solid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0" name="Google Shape;49;p2">
            <a:extLst>
              <a:ext uri="{FF2B5EF4-FFF2-40B4-BE49-F238E27FC236}">
                <a16:creationId xmlns:a16="http://schemas.microsoft.com/office/drawing/2014/main" id="{AD70C047-D16D-4986-8B41-404FB9C3BF49}"/>
              </a:ext>
            </a:extLst>
          </p:cNvPr>
          <p:cNvSpPr txBox="1"/>
          <p:nvPr/>
        </p:nvSpPr>
        <p:spPr>
          <a:xfrm>
            <a:off x="6587703"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WP4</a:t>
            </a:r>
            <a:r>
              <a:rPr lang="es-ES" sz="3200" b="1">
                <a:solidFill>
                  <a:srgbClr val="5D5360"/>
                </a:solidFill>
                <a:latin typeface="Lato"/>
                <a:ea typeface="Lato"/>
                <a:cs typeface="Lato"/>
                <a:sym typeface="Lato"/>
              </a:rPr>
              <a:t> </a:t>
            </a:r>
          </a:p>
        </p:txBody>
      </p:sp>
      <p:sp>
        <p:nvSpPr>
          <p:cNvPr id="103" name="Google Shape;49;p2">
            <a:extLst>
              <a:ext uri="{FF2B5EF4-FFF2-40B4-BE49-F238E27FC236}">
                <a16:creationId xmlns:a16="http://schemas.microsoft.com/office/drawing/2014/main" id="{AD70C047-D16D-4986-8B41-404FB9C3BF49}"/>
              </a:ext>
            </a:extLst>
          </p:cNvPr>
          <p:cNvSpPr txBox="1"/>
          <p:nvPr/>
        </p:nvSpPr>
        <p:spPr>
          <a:xfrm>
            <a:off x="4649115"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WP3</a:t>
            </a:r>
            <a:r>
              <a:rPr lang="es-ES" sz="3200" b="1">
                <a:solidFill>
                  <a:srgbClr val="5D5360"/>
                </a:solidFill>
                <a:latin typeface="Lato"/>
                <a:ea typeface="Lato"/>
                <a:cs typeface="Lato"/>
                <a:sym typeface="Lato"/>
              </a:rPr>
              <a:t> </a:t>
            </a:r>
          </a:p>
        </p:txBody>
      </p:sp>
      <p:sp>
        <p:nvSpPr>
          <p:cNvPr id="106" name="Google Shape;49;p2">
            <a:extLst>
              <a:ext uri="{FF2B5EF4-FFF2-40B4-BE49-F238E27FC236}">
                <a16:creationId xmlns:a16="http://schemas.microsoft.com/office/drawing/2014/main" id="{AD70C047-D16D-4986-8B41-404FB9C3BF49}"/>
              </a:ext>
            </a:extLst>
          </p:cNvPr>
          <p:cNvSpPr txBox="1"/>
          <p:nvPr/>
        </p:nvSpPr>
        <p:spPr>
          <a:xfrm>
            <a:off x="2684849"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WP2</a:t>
            </a:r>
            <a:r>
              <a:rPr lang="es-ES" sz="3200" b="1">
                <a:solidFill>
                  <a:srgbClr val="5D5360"/>
                </a:solidFill>
                <a:latin typeface="Lato"/>
                <a:ea typeface="Lato"/>
                <a:cs typeface="Lato"/>
                <a:sym typeface="Lato"/>
              </a:rPr>
              <a:t> </a:t>
            </a:r>
          </a:p>
        </p:txBody>
      </p:sp>
      <p:sp>
        <p:nvSpPr>
          <p:cNvPr id="109" name="Google Shape;49;p2">
            <a:extLst>
              <a:ext uri="{FF2B5EF4-FFF2-40B4-BE49-F238E27FC236}">
                <a16:creationId xmlns:a16="http://schemas.microsoft.com/office/drawing/2014/main" id="{AD70C047-D16D-4986-8B41-404FB9C3BF49}"/>
              </a:ext>
            </a:extLst>
          </p:cNvPr>
          <p:cNvSpPr txBox="1"/>
          <p:nvPr/>
        </p:nvSpPr>
        <p:spPr>
          <a:xfrm>
            <a:off x="733422" y="673068"/>
            <a:ext cx="906746" cy="584735"/>
          </a:xfrm>
          <a:prstGeom prst="rect">
            <a:avLst/>
          </a:prstGeom>
          <a:noFill/>
          <a:ln>
            <a:noFill/>
          </a:ln>
        </p:spPr>
        <p:txBody>
          <a:bodyPr spcFirstLastPara="1" wrap="square" lIns="91425" tIns="45700" rIns="91425" bIns="45700" anchor="t" anchorCtr="0">
            <a:spAutoFit/>
          </a:bodyPr>
          <a:lstStyle/>
          <a:p>
            <a:pPr lvl="0" algn="ctr">
              <a:buClr>
                <a:srgbClr val="2F5496"/>
              </a:buClr>
              <a:buSzPts val="3000"/>
            </a:pPr>
            <a:r>
              <a:rPr lang="es-ES" sz="2000" b="1">
                <a:solidFill>
                  <a:srgbClr val="5D5360"/>
                </a:solidFill>
                <a:latin typeface="Lato"/>
                <a:ea typeface="Lato"/>
                <a:cs typeface="Lato"/>
                <a:sym typeface="Lato"/>
              </a:rPr>
              <a:t>WP1</a:t>
            </a:r>
            <a:r>
              <a:rPr lang="es-ES" sz="3200" b="1">
                <a:solidFill>
                  <a:srgbClr val="5D5360"/>
                </a:solidFill>
                <a:latin typeface="Lato"/>
                <a:ea typeface="Lato"/>
                <a:cs typeface="Lato"/>
                <a:sym typeface="Lato"/>
              </a:rPr>
              <a:t> </a:t>
            </a:r>
          </a:p>
        </p:txBody>
      </p:sp>
      <p:sp>
        <p:nvSpPr>
          <p:cNvPr id="69" name="CuadroTexto 68"/>
          <p:cNvSpPr txBox="1"/>
          <p:nvPr/>
        </p:nvSpPr>
        <p:spPr>
          <a:xfrm>
            <a:off x="476105" y="2012584"/>
            <a:ext cx="1421381" cy="938719"/>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GESTIÓN, COORDINACIÓN, DIFUSIÓN Y COMUNICACIÓN DEL PROYECTO</a:t>
            </a:r>
            <a:endParaRPr lang="es-ES" b="1">
              <a:solidFill>
                <a:srgbClr val="005C4A"/>
              </a:solidFill>
              <a:latin typeface="Lato" panose="020B0604020202020204" charset="0"/>
              <a:ea typeface="Lato" panose="020B0604020202020204" charset="0"/>
              <a:cs typeface="Lato" panose="020B0604020202020204" charset="0"/>
            </a:endParaRPr>
          </a:p>
        </p:txBody>
      </p:sp>
      <p:pic>
        <p:nvPicPr>
          <p:cNvPr id="71" name="Imagen 70"/>
          <p:cNvPicPr>
            <a:picLocks noChangeAspect="1"/>
          </p:cNvPicPr>
          <p:nvPr/>
        </p:nvPicPr>
        <p:blipFill>
          <a:blip r:embed="rId4">
            <a:clrChange>
              <a:clrFrom>
                <a:srgbClr val="F7F7F7"/>
              </a:clrFrom>
              <a:clrTo>
                <a:srgbClr val="F7F7F7">
                  <a:alpha val="0"/>
                </a:srgbClr>
              </a:clrTo>
            </a:clrChange>
          </a:blip>
          <a:stretch>
            <a:fillRect/>
          </a:stretch>
        </p:blipFill>
        <p:spPr>
          <a:xfrm>
            <a:off x="1261287" y="1270250"/>
            <a:ext cx="639419" cy="661187"/>
          </a:xfrm>
          <a:prstGeom prst="rect">
            <a:avLst/>
          </a:prstGeom>
        </p:spPr>
      </p:pic>
      <p:pic>
        <p:nvPicPr>
          <p:cNvPr id="72" name="Imagen 71"/>
          <p:cNvPicPr>
            <a:picLocks noChangeAspect="1"/>
          </p:cNvPicPr>
          <p:nvPr/>
        </p:nvPicPr>
        <p:blipFill>
          <a:blip r:embed="rId5">
            <a:clrChange>
              <a:clrFrom>
                <a:srgbClr val="F7F7F7"/>
              </a:clrFrom>
              <a:clrTo>
                <a:srgbClr val="F7F7F7">
                  <a:alpha val="0"/>
                </a:srgbClr>
              </a:clrTo>
            </a:clrChange>
          </a:blip>
          <a:stretch>
            <a:fillRect/>
          </a:stretch>
        </p:blipFill>
        <p:spPr>
          <a:xfrm>
            <a:off x="542932" y="1269516"/>
            <a:ext cx="763765" cy="662655"/>
          </a:xfrm>
          <a:prstGeom prst="rect">
            <a:avLst/>
          </a:prstGeom>
        </p:spPr>
      </p:pic>
      <p:pic>
        <p:nvPicPr>
          <p:cNvPr id="73" name="Imagen 72"/>
          <p:cNvPicPr>
            <a:picLocks noChangeAspect="1"/>
          </p:cNvPicPr>
          <p:nvPr/>
        </p:nvPicPr>
        <p:blipFill>
          <a:blip r:embed="rId6">
            <a:clrChange>
              <a:clrFrom>
                <a:srgbClr val="F7F7F7"/>
              </a:clrFrom>
              <a:clrTo>
                <a:srgbClr val="F7F7F7">
                  <a:alpha val="0"/>
                </a:srgbClr>
              </a:clrTo>
            </a:clrChange>
          </a:blip>
          <a:stretch>
            <a:fillRect/>
          </a:stretch>
        </p:blipFill>
        <p:spPr>
          <a:xfrm>
            <a:off x="2832906" y="1291359"/>
            <a:ext cx="610633" cy="618969"/>
          </a:xfrm>
          <a:prstGeom prst="rect">
            <a:avLst/>
          </a:prstGeom>
        </p:spPr>
      </p:pic>
      <p:sp>
        <p:nvSpPr>
          <p:cNvPr id="74" name="CuadroTexto 73">
            <a:extLst>
              <a:ext uri="{FF2B5EF4-FFF2-40B4-BE49-F238E27FC236}">
                <a16:creationId xmlns:a16="http://schemas.microsoft.com/office/drawing/2014/main" id="{0C2CE078-2EAD-4547-85DE-B815A3E9EADC}"/>
              </a:ext>
            </a:extLst>
          </p:cNvPr>
          <p:cNvSpPr txBox="1"/>
          <p:nvPr/>
        </p:nvSpPr>
        <p:spPr>
          <a:xfrm>
            <a:off x="2453304" y="1910240"/>
            <a:ext cx="1369836" cy="1107996"/>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DISEÑO, INSTALACIÓN Y PUESTA EN MARCHA </a:t>
            </a:r>
            <a:r>
              <a:rPr lang="es-ES" sz="1100">
                <a:solidFill>
                  <a:srgbClr val="5C525F"/>
                </a:solidFill>
                <a:latin typeface="Lato" panose="020B0604020202020204" charset="0"/>
                <a:ea typeface="Lato" panose="020B0604020202020204" charset="0"/>
                <a:cs typeface="Lato" panose="020B0604020202020204" charset="0"/>
              </a:rPr>
              <a:t>de la arquitectura de red privada 5G</a:t>
            </a:r>
            <a:endParaRPr lang="es-ES" sz="1100" b="1">
              <a:solidFill>
                <a:srgbClr val="003CF6"/>
              </a:solidFill>
              <a:latin typeface="Lato" panose="020B0604020202020204" charset="0"/>
              <a:ea typeface="Lato" panose="020B0604020202020204" charset="0"/>
              <a:cs typeface="Lato" panose="020B0604020202020204" charset="0"/>
            </a:endParaRPr>
          </a:p>
        </p:txBody>
      </p:sp>
      <p:sp>
        <p:nvSpPr>
          <p:cNvPr id="75" name="CuadroTexto 74">
            <a:extLst>
              <a:ext uri="{FF2B5EF4-FFF2-40B4-BE49-F238E27FC236}">
                <a16:creationId xmlns:a16="http://schemas.microsoft.com/office/drawing/2014/main" id="{096229A7-F120-47E9-BB75-8D8F61C3A0C9}"/>
              </a:ext>
            </a:extLst>
          </p:cNvPr>
          <p:cNvSpPr txBox="1"/>
          <p:nvPr/>
        </p:nvSpPr>
        <p:spPr>
          <a:xfrm>
            <a:off x="4371857" y="2056613"/>
            <a:ext cx="1461262"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IMPLEMENTACIÓN</a:t>
            </a:r>
            <a:r>
              <a:rPr lang="es-ES" sz="1100">
                <a:solidFill>
                  <a:srgbClr val="5C525F"/>
                </a:solidFill>
                <a:latin typeface="Lato" panose="020B0604020202020204" charset="0"/>
                <a:ea typeface="Lato" panose="020B0604020202020204" charset="0"/>
                <a:cs typeface="Lato" panose="020B0604020202020204" charset="0"/>
              </a:rPr>
              <a:t> del </a:t>
            </a:r>
            <a:r>
              <a:rPr lang="es-ES" sz="1100">
                <a:solidFill>
                  <a:schemeClr val="accent5"/>
                </a:solidFill>
                <a:latin typeface="Lato" panose="020B0604020202020204" charset="0"/>
                <a:ea typeface="Lato" panose="020B0604020202020204" charset="0"/>
                <a:cs typeface="Lato" panose="020B0604020202020204" charset="0"/>
              </a:rPr>
              <a:t>servicio y </a:t>
            </a:r>
            <a:r>
              <a:rPr lang="es-ES" sz="1100" b="1">
                <a:solidFill>
                  <a:srgbClr val="005C4A"/>
                </a:solidFill>
                <a:latin typeface="Lato" panose="020B0604020202020204" charset="0"/>
                <a:ea typeface="Lato" panose="020B0604020202020204" charset="0"/>
                <a:cs typeface="Lato" panose="020B0604020202020204" charset="0"/>
              </a:rPr>
              <a:t>PLAN DE PRUEBAS</a:t>
            </a:r>
          </a:p>
        </p:txBody>
      </p:sp>
      <p:pic>
        <p:nvPicPr>
          <p:cNvPr id="76" name="Imagen 75"/>
          <p:cNvPicPr>
            <a:picLocks noChangeAspect="1"/>
          </p:cNvPicPr>
          <p:nvPr/>
        </p:nvPicPr>
        <p:blipFill>
          <a:blip r:embed="rId7">
            <a:clrChange>
              <a:clrFrom>
                <a:srgbClr val="F7F7F7"/>
              </a:clrFrom>
              <a:clrTo>
                <a:srgbClr val="F7F7F7">
                  <a:alpha val="0"/>
                </a:srgbClr>
              </a:clrTo>
            </a:clrChange>
          </a:blip>
          <a:stretch>
            <a:fillRect/>
          </a:stretch>
        </p:blipFill>
        <p:spPr>
          <a:xfrm>
            <a:off x="4761673" y="1281705"/>
            <a:ext cx="681630" cy="638276"/>
          </a:xfrm>
          <a:prstGeom prst="rect">
            <a:avLst/>
          </a:prstGeom>
        </p:spPr>
      </p:pic>
      <p:sp>
        <p:nvSpPr>
          <p:cNvPr id="77" name="CuadroTexto 76">
            <a:extLst>
              <a:ext uri="{FF2B5EF4-FFF2-40B4-BE49-F238E27FC236}">
                <a16:creationId xmlns:a16="http://schemas.microsoft.com/office/drawing/2014/main" id="{16F40F11-035C-4AA9-8571-EEC5316ABAA8}"/>
              </a:ext>
            </a:extLst>
          </p:cNvPr>
          <p:cNvSpPr txBox="1"/>
          <p:nvPr/>
        </p:nvSpPr>
        <p:spPr>
          <a:xfrm>
            <a:off x="8327638" y="1976785"/>
            <a:ext cx="132973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PRUEBAS Y VALIDACIÓN DE CASOS DE USO</a:t>
            </a:r>
            <a:endParaRPr lang="es-ES" sz="1100" b="1">
              <a:solidFill>
                <a:srgbClr val="005C4A"/>
              </a:solidFill>
            </a:endParaRPr>
          </a:p>
        </p:txBody>
      </p:sp>
      <p:pic>
        <p:nvPicPr>
          <p:cNvPr id="115" name="Imagen 114"/>
          <p:cNvPicPr>
            <a:picLocks noChangeAspect="1"/>
          </p:cNvPicPr>
          <p:nvPr/>
        </p:nvPicPr>
        <p:blipFill>
          <a:blip r:embed="rId8">
            <a:clrChange>
              <a:clrFrom>
                <a:srgbClr val="F7F7F7"/>
              </a:clrFrom>
              <a:clrTo>
                <a:srgbClr val="F7F7F7">
                  <a:alpha val="0"/>
                </a:srgbClr>
              </a:clrTo>
            </a:clrChange>
          </a:blip>
          <a:stretch>
            <a:fillRect/>
          </a:stretch>
        </p:blipFill>
        <p:spPr>
          <a:xfrm>
            <a:off x="8702858" y="1327977"/>
            <a:ext cx="579290" cy="545733"/>
          </a:xfrm>
          <a:prstGeom prst="rect">
            <a:avLst/>
          </a:prstGeom>
        </p:spPr>
      </p:pic>
      <p:sp>
        <p:nvSpPr>
          <p:cNvPr id="116" name="CuadroTexto 115">
            <a:extLst>
              <a:ext uri="{FF2B5EF4-FFF2-40B4-BE49-F238E27FC236}">
                <a16:creationId xmlns:a16="http://schemas.microsoft.com/office/drawing/2014/main" id="{8B126EA5-BF37-4CB8-855A-4EA71E37D7CF}"/>
              </a:ext>
            </a:extLst>
          </p:cNvPr>
          <p:cNvSpPr txBox="1"/>
          <p:nvPr/>
        </p:nvSpPr>
        <p:spPr>
          <a:xfrm>
            <a:off x="6338939" y="1759574"/>
            <a:ext cx="1404275" cy="1277273"/>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DESARROLLO DE CASO DE USO</a:t>
            </a:r>
            <a:r>
              <a:rPr lang="es-ES" sz="1100">
                <a:solidFill>
                  <a:srgbClr val="5C525F"/>
                </a:solidFill>
                <a:latin typeface="Lato" panose="020B0604020202020204" charset="0"/>
                <a:ea typeface="Lato" panose="020B0604020202020204" charset="0"/>
                <a:cs typeface="Lato" panose="020B0604020202020204" charset="0"/>
              </a:rPr>
              <a:t>: ALSU Conectado, Asistencia Médica Remota 5G y Traducción Simultánea.</a:t>
            </a:r>
            <a:endParaRPr lang="es-ES" sz="1100" b="1">
              <a:solidFill>
                <a:srgbClr val="003CF6"/>
              </a:solidFill>
              <a:latin typeface="Lato" panose="020B0604020202020204" charset="0"/>
              <a:ea typeface="Lato" panose="020B0604020202020204" charset="0"/>
              <a:cs typeface="Lato" panose="020B0604020202020204" charset="0"/>
            </a:endParaRPr>
          </a:p>
        </p:txBody>
      </p:sp>
      <p:pic>
        <p:nvPicPr>
          <p:cNvPr id="117" name="Imagen 116"/>
          <p:cNvPicPr>
            <a:picLocks noChangeAspect="1"/>
          </p:cNvPicPr>
          <p:nvPr/>
        </p:nvPicPr>
        <p:blipFill>
          <a:blip r:embed="rId9">
            <a:clrChange>
              <a:clrFrom>
                <a:srgbClr val="F7F7F7"/>
              </a:clrFrom>
              <a:clrTo>
                <a:srgbClr val="F7F7F7">
                  <a:alpha val="0"/>
                </a:srgbClr>
              </a:clrTo>
            </a:clrChange>
          </a:blip>
          <a:stretch>
            <a:fillRect/>
          </a:stretch>
        </p:blipFill>
        <p:spPr>
          <a:xfrm>
            <a:off x="6724267" y="1180210"/>
            <a:ext cx="579058" cy="595602"/>
          </a:xfrm>
          <a:prstGeom prst="rect">
            <a:avLst/>
          </a:prstGeom>
        </p:spPr>
      </p:pic>
      <p:sp>
        <p:nvSpPr>
          <p:cNvPr id="118" name="CuadroTexto 117">
            <a:extLst>
              <a:ext uri="{FF2B5EF4-FFF2-40B4-BE49-F238E27FC236}">
                <a16:creationId xmlns:a16="http://schemas.microsoft.com/office/drawing/2014/main" id="{A7744B69-C042-44BC-9E91-AFBBF1FDCC4A}"/>
              </a:ext>
            </a:extLst>
          </p:cNvPr>
          <p:cNvSpPr txBox="1"/>
          <p:nvPr/>
        </p:nvSpPr>
        <p:spPr>
          <a:xfrm>
            <a:off x="10247818" y="2079302"/>
            <a:ext cx="1524941" cy="600164"/>
          </a:xfrm>
          <a:prstGeom prst="rect">
            <a:avLst/>
          </a:prstGeom>
          <a:noFill/>
        </p:spPr>
        <p:txBody>
          <a:bodyPr wrap="square" rtlCol="0">
            <a:spAutoFit/>
          </a:bodyPr>
          <a:lstStyle/>
          <a:p>
            <a:pPr algn="just">
              <a:spcBef>
                <a:spcPts val="100"/>
              </a:spcBef>
            </a:pPr>
            <a:r>
              <a:rPr lang="es-ES" sz="1100" b="1">
                <a:solidFill>
                  <a:srgbClr val="005C4A"/>
                </a:solidFill>
                <a:latin typeface="Lato" panose="020B0604020202020204" charset="0"/>
                <a:ea typeface="Lato" panose="020B0604020202020204" charset="0"/>
                <a:cs typeface="Lato" panose="020B0604020202020204" charset="0"/>
              </a:rPr>
              <a:t>DESPLIEGUE, OPERACIÓN MANTENIMIENTO</a:t>
            </a:r>
          </a:p>
        </p:txBody>
      </p:sp>
      <p:pic>
        <p:nvPicPr>
          <p:cNvPr id="119" name="Imagen 118"/>
          <p:cNvPicPr>
            <a:picLocks noChangeAspect="1"/>
          </p:cNvPicPr>
          <p:nvPr/>
        </p:nvPicPr>
        <p:blipFill>
          <a:blip r:embed="rId10">
            <a:clrChange>
              <a:clrFrom>
                <a:srgbClr val="F7F7F7"/>
              </a:clrFrom>
              <a:clrTo>
                <a:srgbClr val="F7F7F7">
                  <a:alpha val="0"/>
                </a:srgbClr>
              </a:clrTo>
            </a:clrChange>
          </a:blip>
          <a:stretch>
            <a:fillRect/>
          </a:stretch>
        </p:blipFill>
        <p:spPr>
          <a:xfrm>
            <a:off x="10619584" y="1216586"/>
            <a:ext cx="781408" cy="768514"/>
          </a:xfrm>
          <a:prstGeom prst="rect">
            <a:avLst/>
          </a:prstGeom>
        </p:spPr>
      </p:pic>
      <p:sp>
        <p:nvSpPr>
          <p:cNvPr id="3" name="Rectángulo: esquinas redondeadas 42">
            <a:extLst>
              <a:ext uri="{FF2B5EF4-FFF2-40B4-BE49-F238E27FC236}">
                <a16:creationId xmlns:a16="http://schemas.microsoft.com/office/drawing/2014/main" id="{EE7E4F08-3DDE-3C58-4E0B-2F6BCBB43FD0}"/>
              </a:ext>
            </a:extLst>
          </p:cNvPr>
          <p:cNvSpPr/>
          <p:nvPr/>
        </p:nvSpPr>
        <p:spPr>
          <a:xfrm>
            <a:off x="436174" y="821784"/>
            <a:ext cx="1468703" cy="2206529"/>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5" name="Rectángulo: esquinas redondeadas 42">
            <a:extLst>
              <a:ext uri="{FF2B5EF4-FFF2-40B4-BE49-F238E27FC236}">
                <a16:creationId xmlns:a16="http://schemas.microsoft.com/office/drawing/2014/main" id="{363F8395-8B9E-74EB-7CE9-1656DADDE94A}"/>
              </a:ext>
            </a:extLst>
          </p:cNvPr>
          <p:cNvSpPr/>
          <p:nvPr/>
        </p:nvSpPr>
        <p:spPr>
          <a:xfrm>
            <a:off x="2406205" y="822169"/>
            <a:ext cx="1468703" cy="2197385"/>
          </a:xfrm>
          <a:prstGeom prst="roundRect">
            <a:avLst/>
          </a:prstGeom>
          <a:noFill/>
          <a:ln w="12700">
            <a:solidFill>
              <a:srgbClr val="005C4A"/>
            </a:solidFill>
            <a:prstDash val="dash"/>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Rectángulo: esquinas redondeadas 42">
            <a:extLst>
              <a:ext uri="{FF2B5EF4-FFF2-40B4-BE49-F238E27FC236}">
                <a16:creationId xmlns:a16="http://schemas.microsoft.com/office/drawing/2014/main" id="{78EE1C8A-6D7E-E19E-C8C9-B4F3E390AB86}"/>
              </a:ext>
            </a:extLst>
          </p:cNvPr>
          <p:cNvSpPr/>
          <p:nvPr/>
        </p:nvSpPr>
        <p:spPr>
          <a:xfrm>
            <a:off x="10248570" y="833425"/>
            <a:ext cx="1468703" cy="2194857"/>
          </a:xfrm>
          <a:prstGeom prst="roundRect">
            <a:avLst/>
          </a:prstGeom>
          <a:noFill/>
          <a:ln w="57150">
            <a:solidFill>
              <a:srgbClr val="005C4A"/>
            </a:solidFill>
            <a:prstDash val="sysDot"/>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33" name="Gráfico 2">
            <a:extLst>
              <a:ext uri="{FF2B5EF4-FFF2-40B4-BE49-F238E27FC236}">
                <a16:creationId xmlns:a16="http://schemas.microsoft.com/office/drawing/2014/main" id="{FD856F47-C633-6371-57CE-D050175BF5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34" name="Imagen 33"/>
          <p:cNvPicPr>
            <a:picLocks noChangeAspect="1"/>
          </p:cNvPicPr>
          <p:nvPr/>
        </p:nvPicPr>
        <p:blipFill>
          <a:blip r:embed="rId12">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36" name="Imagen 35"/>
          <p:cNvPicPr>
            <a:picLocks noChangeAspect="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2048565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36794" t="57772" r="21115"/>
          <a:stretch/>
        </p:blipFill>
        <p:spPr>
          <a:xfrm>
            <a:off x="0" y="-32462"/>
            <a:ext cx="12204699" cy="6904975"/>
          </a:xfrm>
          <a:prstGeom prst="rect">
            <a:avLst/>
          </a:prstGeom>
        </p:spPr>
      </p:pic>
      <p:sp>
        <p:nvSpPr>
          <p:cNvPr id="87" name="Google Shape;87;p1"/>
          <p:cNvSpPr/>
          <p:nvPr/>
        </p:nvSpPr>
        <p:spPr>
          <a:xfrm>
            <a:off x="1" y="5137598"/>
            <a:ext cx="12192000" cy="1734915"/>
          </a:xfrm>
          <a:prstGeom prst="rect">
            <a:avLst/>
          </a:prstGeom>
          <a:solidFill>
            <a:srgbClr val="4CB3A3">
              <a:alpha val="91000"/>
            </a:srgbClr>
          </a:solid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17" name="Google Shape;87;p1"/>
          <p:cNvSpPr/>
          <p:nvPr/>
        </p:nvSpPr>
        <p:spPr>
          <a:xfrm>
            <a:off x="0" y="-32463"/>
            <a:ext cx="12192000" cy="1377553"/>
          </a:xfrm>
          <a:prstGeom prst="rect">
            <a:avLst/>
          </a:prstGeom>
          <a:solidFill>
            <a:srgbClr val="4CB3A3">
              <a:alpha val="91000"/>
            </a:srgbClr>
          </a:solidFill>
          <a:ln>
            <a:noFill/>
          </a:ln>
        </p:spPr>
        <p:txBody>
          <a:bodyPr spcFirstLastPara="1" wrap="square" lIns="0" tIns="0" rIns="0" bIns="0" anchor="ctr" anchorCtr="0">
            <a:noAutofit/>
          </a:bodyPr>
          <a:lstStyle/>
          <a:p>
            <a:pPr marL="0" marR="0" lvl="0" indent="0" algn="l" rtl="0">
              <a:lnSpc>
                <a:spcPct val="112000"/>
              </a:lnSpc>
              <a:spcBef>
                <a:spcPts val="0"/>
              </a:spcBef>
              <a:spcAft>
                <a:spcPts val="0"/>
              </a:spcAft>
              <a:buNone/>
            </a:pPr>
            <a:endParaRPr sz="1000" b="0" i="0" u="none" strike="noStrike" cap="none">
              <a:solidFill>
                <a:schemeClr val="dk1"/>
              </a:solidFill>
              <a:latin typeface="Arial"/>
              <a:ea typeface="Arial"/>
              <a:cs typeface="Arial"/>
              <a:sym typeface="Arial"/>
            </a:endParaRPr>
          </a:p>
        </p:txBody>
      </p:sp>
      <p:sp>
        <p:nvSpPr>
          <p:cNvPr id="6" name="CuadroTexto 5"/>
          <p:cNvSpPr txBox="1"/>
          <p:nvPr/>
        </p:nvSpPr>
        <p:spPr>
          <a:xfrm>
            <a:off x="3037569" y="271814"/>
            <a:ext cx="8752386" cy="830997"/>
          </a:xfrm>
          <a:prstGeom prst="rect">
            <a:avLst/>
          </a:prstGeom>
          <a:noFill/>
          <a:ln>
            <a:noFill/>
          </a:ln>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Lato"/>
                <a:ea typeface="Lato"/>
                <a:cs typeface="Lato"/>
              </a:rPr>
              <a:t>Usos avanzados de 5G para intervenciones de emergencia en los túneles de la M-30 de la ciudad de Madrid</a:t>
            </a:r>
          </a:p>
        </p:txBody>
      </p:sp>
      <p:sp>
        <p:nvSpPr>
          <p:cNvPr id="16" name="CuadroTexto 4">
            <a:extLst>
              <a:ext uri="{FF2B5EF4-FFF2-40B4-BE49-F238E27FC236}">
                <a16:creationId xmlns:a16="http://schemas.microsoft.com/office/drawing/2014/main" id="{1D24D00D-8A9F-5F2A-E3A5-A5BDC741A95F}"/>
              </a:ext>
            </a:extLst>
          </p:cNvPr>
          <p:cNvSpPr txBox="1"/>
          <p:nvPr/>
        </p:nvSpPr>
        <p:spPr>
          <a:xfrm>
            <a:off x="2080954" y="2702735"/>
            <a:ext cx="3059352" cy="1077218"/>
          </a:xfrm>
          <a:prstGeom prst="rect">
            <a:avLst/>
          </a:prstGeom>
          <a:noFill/>
        </p:spPr>
        <p:txBody>
          <a:bodyPr wrap="square">
            <a:spAutoFit/>
          </a:bodyPr>
          <a:lstStyle>
            <a:defPPr>
              <a:defRPr lang="es-ES"/>
            </a:defPPr>
            <a:lvl1pPr algn="r">
              <a:defRPr sz="3600" i="1">
                <a:solidFill>
                  <a:schemeClr val="bg1"/>
                </a:solidFill>
                <a:latin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Lato Light" panose="020F0502020204030203"/>
                <a:ea typeface="Lato Light" panose="020F0502020204030203"/>
                <a:cs typeface="Lato Black" panose="020F0502020204030203" pitchFamily="34" charset="0"/>
              </a:rPr>
              <a:t>Porque lo Digital es Capital</a:t>
            </a:r>
          </a:p>
        </p:txBody>
      </p:sp>
      <p:sp>
        <p:nvSpPr>
          <p:cNvPr id="19" name="CuadroTexto 4">
            <a:extLst>
              <a:ext uri="{FF2B5EF4-FFF2-40B4-BE49-F238E27FC236}">
                <a16:creationId xmlns:a16="http://schemas.microsoft.com/office/drawing/2014/main" id="{CB2BD8FC-9C36-4449-8B21-577319F68C77}"/>
              </a:ext>
            </a:extLst>
          </p:cNvPr>
          <p:cNvSpPr txBox="1"/>
          <p:nvPr/>
        </p:nvSpPr>
        <p:spPr>
          <a:xfrm>
            <a:off x="7249676" y="2702735"/>
            <a:ext cx="2871054" cy="1077218"/>
          </a:xfrm>
          <a:prstGeom prst="rect">
            <a:avLst/>
          </a:prstGeom>
          <a:noFill/>
        </p:spPr>
        <p:txBody>
          <a:bodyPr wrap="square">
            <a:spAutoFit/>
          </a:bodyPr>
          <a:lstStyle>
            <a:defPPr>
              <a:defRPr lang="es-ES"/>
            </a:defPPr>
            <a:lvl1pPr>
              <a:defRPr sz="4800" i="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Lato Light" panose="020F0502020204030203"/>
                <a:ea typeface="Lato Light" panose="020F0502020204030203"/>
                <a:cs typeface="Lato Black" panose="020F0502020204030203" pitchFamily="34" charset="0"/>
              </a:rPr>
              <a:t>Madrid, Capital Digital</a:t>
            </a:r>
          </a:p>
        </p:txBody>
      </p:sp>
      <p:sp>
        <p:nvSpPr>
          <p:cNvPr id="18" name="CuadroTexto 17"/>
          <p:cNvSpPr txBox="1"/>
          <p:nvPr/>
        </p:nvSpPr>
        <p:spPr>
          <a:xfrm>
            <a:off x="514247" y="341615"/>
            <a:ext cx="2320121" cy="646331"/>
          </a:xfrm>
          <a:prstGeom prst="rect">
            <a:avLst/>
          </a:prstGeom>
          <a:noFill/>
          <a:ln>
            <a:noFill/>
          </a:ln>
        </p:spPr>
        <p:txBody>
          <a:bodyPr wrap="square" rtlCol="0">
            <a:spAutoFit/>
          </a:bodyPr>
          <a:lstStyle/>
          <a:p>
            <a:pPr algn="ctr"/>
            <a:r>
              <a:rPr lang="en-US" sz="3600" b="1" dirty="0">
                <a:solidFill>
                  <a:srgbClr val="B3BE1D"/>
                </a:solidFill>
                <a:effectLst>
                  <a:outerShdw blurRad="50800" dist="38100" dir="18900000" algn="bl" rotWithShape="0">
                    <a:prstClr val="black">
                      <a:alpha val="40000"/>
                    </a:prstClr>
                  </a:outerShdw>
                </a:effectLst>
                <a:latin typeface="Lato"/>
                <a:ea typeface="Lato"/>
                <a:cs typeface="Lato"/>
              </a:rPr>
              <a:t>EUGENIA</a:t>
            </a:r>
            <a:endParaRPr lang="es-ES" sz="3600" b="1" dirty="0">
              <a:solidFill>
                <a:srgbClr val="B3BE1D"/>
              </a:solidFill>
              <a:effectLst>
                <a:outerShdw blurRad="50800" dist="38100" dir="18900000" algn="bl" rotWithShape="0">
                  <a:prstClr val="black">
                    <a:alpha val="40000"/>
                  </a:prstClr>
                </a:outerShdw>
              </a:effectLst>
              <a:latin typeface="Lato"/>
              <a:ea typeface="Lato"/>
              <a:cs typeface="Lato"/>
            </a:endParaRPr>
          </a:p>
        </p:txBody>
      </p:sp>
      <p:pic>
        <p:nvPicPr>
          <p:cNvPr id="20" name="Object 6" descr="preencoded.png">
            <a:extLst>
              <a:ext uri="{FF2B5EF4-FFF2-40B4-BE49-F238E27FC236}">
                <a16:creationId xmlns:a16="http://schemas.microsoft.com/office/drawing/2014/main" id="{A06B1DF4-45A9-453F-81B9-95E83CA074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2612" y="5761973"/>
            <a:ext cx="2431435" cy="432255"/>
          </a:xfrm>
          <a:prstGeom prst="rect">
            <a:avLst/>
          </a:prstGeom>
        </p:spPr>
      </p:pic>
      <p:pic>
        <p:nvPicPr>
          <p:cNvPr id="21" name="Imagen 20" descr="Imagen que contiene Texto&#10;&#10;Descripción generada automáticamente">
            <a:extLst>
              <a:ext uri="{FF2B5EF4-FFF2-40B4-BE49-F238E27FC236}">
                <a16:creationId xmlns:a16="http://schemas.microsoft.com/office/drawing/2014/main" id="{96F0BB7F-3C15-E24D-4AE5-D454DBCB3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2711" y="5517978"/>
            <a:ext cx="1077374" cy="964992"/>
          </a:xfrm>
          <a:prstGeom prst="rect">
            <a:avLst/>
          </a:prstGeom>
        </p:spPr>
      </p:pic>
      <p:pic>
        <p:nvPicPr>
          <p:cNvPr id="22"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0098" y="5613470"/>
            <a:ext cx="2002258" cy="802936"/>
          </a:xfrm>
          <a:prstGeom prst="rect">
            <a:avLst/>
          </a:prstGeom>
        </p:spPr>
      </p:pic>
      <p:pic>
        <p:nvPicPr>
          <p:cNvPr id="23" name="Imagen 22"/>
          <p:cNvPicPr>
            <a:picLocks noChangeAspect="1"/>
          </p:cNvPicPr>
          <p:nvPr/>
        </p:nvPicPr>
        <p:blipFill>
          <a:blip r:embed="rId8">
            <a:clrChange>
              <a:clrFrom>
                <a:srgbClr val="000000"/>
              </a:clrFrom>
              <a:clrTo>
                <a:srgbClr val="000000">
                  <a:alpha val="0"/>
                </a:srgbClr>
              </a:clrTo>
            </a:clrChange>
          </a:blip>
          <a:stretch>
            <a:fillRect/>
          </a:stretch>
        </p:blipFill>
        <p:spPr>
          <a:xfrm>
            <a:off x="3054058" y="5412539"/>
            <a:ext cx="1215981" cy="1195927"/>
          </a:xfrm>
          <a:prstGeom prst="rect">
            <a:avLst/>
          </a:prstGeom>
        </p:spPr>
      </p:pic>
      <p:pic>
        <p:nvPicPr>
          <p:cNvPr id="24" name="Imagen 23"/>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630050" y="5412539"/>
            <a:ext cx="1194505" cy="1179703"/>
          </a:xfrm>
          <a:prstGeom prst="rect">
            <a:avLst/>
          </a:prstGeom>
        </p:spPr>
      </p:pic>
      <p:pic>
        <p:nvPicPr>
          <p:cNvPr id="25" name="Imagen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4566" y="5613470"/>
            <a:ext cx="1958134" cy="733980"/>
          </a:xfrm>
          <a:prstGeom prst="rect">
            <a:avLst/>
          </a:prstGeom>
        </p:spPr>
      </p:pic>
    </p:spTree>
    <p:extLst>
      <p:ext uri="{BB962C8B-B14F-4D97-AF65-F5344CB8AC3E}">
        <p14:creationId xmlns:p14="http://schemas.microsoft.com/office/powerpoint/2010/main" val="261527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lecha: a la derecha con bandas 29">
            <a:extLst>
              <a:ext uri="{FF2B5EF4-FFF2-40B4-BE49-F238E27FC236}">
                <a16:creationId xmlns:a16="http://schemas.microsoft.com/office/drawing/2014/main" id="{AD02FEDC-B0D9-63AF-4FAC-97959CA4EC24}"/>
              </a:ext>
            </a:extLst>
          </p:cNvPr>
          <p:cNvSpPr/>
          <p:nvPr/>
        </p:nvSpPr>
        <p:spPr>
          <a:xfrm rot="910405">
            <a:off x="1026084" y="2288400"/>
            <a:ext cx="8061382" cy="3642411"/>
          </a:xfrm>
          <a:prstGeom prst="stripedRightArrow">
            <a:avLst/>
          </a:prstGeom>
          <a:solidFill>
            <a:srgbClr val="4CA69D"/>
          </a:solidFill>
          <a:ln>
            <a:solidFill>
              <a:srgbClr val="4CA69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B3BE1D"/>
              </a:solidFill>
            </a:endParaRPr>
          </a:p>
        </p:txBody>
      </p:sp>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9" name="Imagen 8">
            <a:extLst>
              <a:ext uri="{FF2B5EF4-FFF2-40B4-BE49-F238E27FC236}">
                <a16:creationId xmlns:a16="http://schemas.microsoft.com/office/drawing/2014/main" id="{6A585791-4D31-4AE2-109B-2407D71AB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05" y="1970654"/>
            <a:ext cx="1728694" cy="2483697"/>
          </a:xfrm>
          <a:prstGeom prst="rect">
            <a:avLst/>
          </a:prstGeom>
          <a:ln>
            <a:solidFill>
              <a:schemeClr val="tx1"/>
            </a:solidFill>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BEC273B3-D9E3-1403-51D9-CE2BBCB3F8ED}"/>
              </a:ext>
            </a:extLst>
          </p:cNvPr>
          <p:cNvPicPr>
            <a:picLocks noChangeAspect="1"/>
          </p:cNvPicPr>
          <p:nvPr/>
        </p:nvPicPr>
        <p:blipFill>
          <a:blip r:embed="rId5"/>
          <a:stretch>
            <a:fillRect/>
          </a:stretch>
        </p:blipFill>
        <p:spPr>
          <a:xfrm>
            <a:off x="2508597" y="2247215"/>
            <a:ext cx="1753435" cy="2501422"/>
          </a:xfrm>
          <a:prstGeom prst="rect">
            <a:avLst/>
          </a:prstGeom>
          <a:ln>
            <a:solidFill>
              <a:schemeClr val="tx1"/>
            </a:solidFill>
          </a:ln>
          <a:effectLst>
            <a:outerShdw blurRad="50800" dist="38100" dir="8100000" algn="tr" rotWithShape="0">
              <a:prstClr val="black">
                <a:alpha val="40000"/>
              </a:prstClr>
            </a:outerShdw>
          </a:effectLst>
        </p:spPr>
      </p:pic>
      <p:sp>
        <p:nvSpPr>
          <p:cNvPr id="16" name="Marcador de texto 17">
            <a:extLst>
              <a:ext uri="{FF2B5EF4-FFF2-40B4-BE49-F238E27FC236}">
                <a16:creationId xmlns:a16="http://schemas.microsoft.com/office/drawing/2014/main" id="{A159DBA2-7865-D5BD-258D-22B2EAA69A9B}"/>
              </a:ext>
            </a:extLst>
          </p:cNvPr>
          <p:cNvSpPr txBox="1">
            <a:spLocks/>
          </p:cNvSpPr>
          <p:nvPr/>
        </p:nvSpPr>
        <p:spPr>
          <a:xfrm>
            <a:off x="9082756" y="2978977"/>
            <a:ext cx="3015922" cy="3850447"/>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s-ES" sz="1600" b="1">
                <a:latin typeface="Lato" panose="020B0604020202020204" charset="0"/>
                <a:ea typeface="Lato" panose="020B0604020202020204" charset="0"/>
                <a:cs typeface="Lato" panose="020B0604020202020204" charset="0"/>
              </a:rPr>
              <a:t>Espacios Urbanos Inteligentes</a:t>
            </a:r>
          </a:p>
          <a:p>
            <a:pPr marL="0" indent="0">
              <a:lnSpc>
                <a:spcPct val="100000"/>
              </a:lnSpc>
              <a:spcBef>
                <a:spcPts val="0"/>
              </a:spcBef>
              <a:buNone/>
            </a:pPr>
            <a:endParaRPr lang="es-ES" sz="1600">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16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16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5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r>
              <a:rPr lang="es-ES" sz="1600" b="1">
                <a:latin typeface="Lato" panose="020B0604020202020204" charset="0"/>
                <a:ea typeface="Lato" panose="020B0604020202020204" charset="0"/>
                <a:cs typeface="Lato" panose="020B0604020202020204" charset="0"/>
              </a:rPr>
              <a:t>Corredores 5G </a:t>
            </a:r>
          </a:p>
          <a:p>
            <a:pPr marL="0" indent="0">
              <a:lnSpc>
                <a:spcPct val="100000"/>
              </a:lnSpc>
              <a:spcBef>
                <a:spcPts val="0"/>
              </a:spcBef>
              <a:buNone/>
            </a:pPr>
            <a:endParaRPr lang="es-ES" sz="16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16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1600">
              <a:latin typeface="Lato" panose="020B0604020202020204" charset="0"/>
              <a:ea typeface="Lato" panose="020B0604020202020204" charset="0"/>
              <a:cs typeface="Lato" panose="020B0604020202020204" charset="0"/>
            </a:endParaRPr>
          </a:p>
          <a:p>
            <a:pPr marL="0" indent="0">
              <a:lnSpc>
                <a:spcPct val="100000"/>
              </a:lnSpc>
              <a:spcBef>
                <a:spcPts val="0"/>
              </a:spcBef>
              <a:buNone/>
            </a:pPr>
            <a:r>
              <a:rPr lang="es-ES" sz="1600" b="1">
                <a:latin typeface="Lato" panose="020B0604020202020204" charset="0"/>
                <a:ea typeface="Lato" panose="020B0604020202020204" charset="0"/>
                <a:cs typeface="Lato" panose="020B0604020202020204" charset="0"/>
              </a:rPr>
              <a:t>Arranque de nuevos proyectos </a:t>
            </a:r>
          </a:p>
          <a:p>
            <a:pPr marL="0" indent="0">
              <a:lnSpc>
                <a:spcPct val="100000"/>
              </a:lnSpc>
              <a:spcBef>
                <a:spcPts val="0"/>
              </a:spcBef>
              <a:buNone/>
            </a:pPr>
            <a:endParaRPr lang="es-ES" sz="1600">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1600">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16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endParaRPr lang="es-ES" sz="500" b="1">
              <a:latin typeface="Lato" panose="020B0604020202020204" charset="0"/>
              <a:ea typeface="Lato" panose="020B0604020202020204" charset="0"/>
              <a:cs typeface="Lato" panose="020B0604020202020204" charset="0"/>
            </a:endParaRPr>
          </a:p>
          <a:p>
            <a:pPr marL="0" indent="0">
              <a:lnSpc>
                <a:spcPct val="100000"/>
              </a:lnSpc>
              <a:spcBef>
                <a:spcPts val="0"/>
              </a:spcBef>
              <a:buNone/>
            </a:pPr>
            <a:r>
              <a:rPr lang="es-ES" sz="1600" b="1">
                <a:latin typeface="Lato" panose="020B0604020202020204" charset="0"/>
                <a:ea typeface="Lato" panose="020B0604020202020204" charset="0"/>
                <a:cs typeface="Lato" panose="020B0604020202020204" charset="0"/>
              </a:rPr>
              <a:t>Actualización Agenda 5G</a:t>
            </a:r>
          </a:p>
        </p:txBody>
      </p:sp>
      <p:cxnSp>
        <p:nvCxnSpPr>
          <p:cNvPr id="24" name="Conector recto 23">
            <a:extLst>
              <a:ext uri="{FF2B5EF4-FFF2-40B4-BE49-F238E27FC236}">
                <a16:creationId xmlns:a16="http://schemas.microsoft.com/office/drawing/2014/main" id="{D49830F9-9625-5C90-9FC9-397725037114}"/>
              </a:ext>
            </a:extLst>
          </p:cNvPr>
          <p:cNvCxnSpPr>
            <a:cxnSpLocks/>
          </p:cNvCxnSpPr>
          <p:nvPr/>
        </p:nvCxnSpPr>
        <p:spPr>
          <a:xfrm>
            <a:off x="357158" y="1741867"/>
            <a:ext cx="1728694" cy="0"/>
          </a:xfrm>
          <a:prstGeom prst="line">
            <a:avLst/>
          </a:prstGeom>
          <a:ln w="41275">
            <a:solidFill>
              <a:srgbClr val="005C4A"/>
            </a:solidFill>
          </a:ln>
        </p:spPr>
        <p:style>
          <a:lnRef idx="1">
            <a:schemeClr val="dk1"/>
          </a:lnRef>
          <a:fillRef idx="0">
            <a:schemeClr val="dk1"/>
          </a:fillRef>
          <a:effectRef idx="0">
            <a:schemeClr val="dk1"/>
          </a:effectRef>
          <a:fontRef idx="minor">
            <a:schemeClr val="tx1"/>
          </a:fontRef>
        </p:style>
      </p:cxnSp>
      <p:grpSp>
        <p:nvGrpSpPr>
          <p:cNvPr id="25" name="Grupo 24">
            <a:extLst>
              <a:ext uri="{FF2B5EF4-FFF2-40B4-BE49-F238E27FC236}">
                <a16:creationId xmlns:a16="http://schemas.microsoft.com/office/drawing/2014/main" id="{BD074CB1-4835-566E-FB8A-2F56ED22A338}"/>
              </a:ext>
            </a:extLst>
          </p:cNvPr>
          <p:cNvGrpSpPr/>
          <p:nvPr/>
        </p:nvGrpSpPr>
        <p:grpSpPr>
          <a:xfrm>
            <a:off x="9769506" y="4482834"/>
            <a:ext cx="1716823" cy="493891"/>
            <a:chOff x="4062392" y="2517322"/>
            <a:chExt cx="4430826" cy="1155501"/>
          </a:xfrm>
        </p:grpSpPr>
        <p:pic>
          <p:nvPicPr>
            <p:cNvPr id="26" name="Imagen 25">
              <a:extLst>
                <a:ext uri="{FF2B5EF4-FFF2-40B4-BE49-F238E27FC236}">
                  <a16:creationId xmlns:a16="http://schemas.microsoft.com/office/drawing/2014/main" id="{1E6E576B-0153-86A3-A323-CD5A7DA95EA8}"/>
                </a:ext>
              </a:extLst>
            </p:cNvPr>
            <p:cNvPicPr>
              <a:picLocks noChangeAspect="1"/>
            </p:cNvPicPr>
            <p:nvPr/>
          </p:nvPicPr>
          <p:blipFill>
            <a:blip r:embed="rId6"/>
            <a:stretch>
              <a:fillRect/>
            </a:stretch>
          </p:blipFill>
          <p:spPr>
            <a:xfrm>
              <a:off x="4062392" y="2517322"/>
              <a:ext cx="1331985" cy="752485"/>
            </a:xfrm>
            <a:prstGeom prst="rect">
              <a:avLst/>
            </a:prstGeom>
          </p:spPr>
        </p:pic>
        <p:pic>
          <p:nvPicPr>
            <p:cNvPr id="27" name="Imagen 26">
              <a:extLst>
                <a:ext uri="{FF2B5EF4-FFF2-40B4-BE49-F238E27FC236}">
                  <a16:creationId xmlns:a16="http://schemas.microsoft.com/office/drawing/2014/main" id="{B359B702-48B4-B59C-50B1-F676C48CA115}"/>
                </a:ext>
              </a:extLst>
            </p:cNvPr>
            <p:cNvPicPr>
              <a:picLocks noChangeAspect="1"/>
            </p:cNvPicPr>
            <p:nvPr/>
          </p:nvPicPr>
          <p:blipFill>
            <a:blip r:embed="rId7"/>
            <a:stretch>
              <a:fillRect/>
            </a:stretch>
          </p:blipFill>
          <p:spPr>
            <a:xfrm>
              <a:off x="5470978" y="2518909"/>
              <a:ext cx="258522" cy="752485"/>
            </a:xfrm>
            <a:prstGeom prst="rect">
              <a:avLst/>
            </a:prstGeom>
          </p:spPr>
        </p:pic>
        <p:pic>
          <p:nvPicPr>
            <p:cNvPr id="28" name="Imagen 27">
              <a:extLst>
                <a:ext uri="{FF2B5EF4-FFF2-40B4-BE49-F238E27FC236}">
                  <a16:creationId xmlns:a16="http://schemas.microsoft.com/office/drawing/2014/main" id="{5D35682E-A6CC-2B03-B024-0B1B7DD38986}"/>
                </a:ext>
              </a:extLst>
            </p:cNvPr>
            <p:cNvPicPr>
              <a:picLocks noChangeAspect="1"/>
            </p:cNvPicPr>
            <p:nvPr/>
          </p:nvPicPr>
          <p:blipFill>
            <a:blip r:embed="rId8"/>
            <a:stretch>
              <a:fillRect/>
            </a:stretch>
          </p:blipFill>
          <p:spPr>
            <a:xfrm>
              <a:off x="5815688" y="2530030"/>
              <a:ext cx="676654" cy="720053"/>
            </a:xfrm>
            <a:prstGeom prst="rect">
              <a:avLst/>
            </a:prstGeom>
          </p:spPr>
        </p:pic>
        <p:pic>
          <p:nvPicPr>
            <p:cNvPr id="29" name="Imagen 28">
              <a:extLst>
                <a:ext uri="{FF2B5EF4-FFF2-40B4-BE49-F238E27FC236}">
                  <a16:creationId xmlns:a16="http://schemas.microsoft.com/office/drawing/2014/main" id="{7C21E108-1666-46AE-3DBA-BCCFC5094916}"/>
                </a:ext>
              </a:extLst>
            </p:cNvPr>
            <p:cNvPicPr>
              <a:picLocks noChangeAspect="1"/>
            </p:cNvPicPr>
            <p:nvPr/>
          </p:nvPicPr>
          <p:blipFill>
            <a:blip r:embed="rId9"/>
            <a:stretch>
              <a:fillRect/>
            </a:stretch>
          </p:blipFill>
          <p:spPr>
            <a:xfrm>
              <a:off x="6574510" y="2533319"/>
              <a:ext cx="676654" cy="723450"/>
            </a:xfrm>
            <a:prstGeom prst="rect">
              <a:avLst/>
            </a:prstGeom>
          </p:spPr>
        </p:pic>
        <p:pic>
          <p:nvPicPr>
            <p:cNvPr id="30" name="Imagen 29">
              <a:extLst>
                <a:ext uri="{FF2B5EF4-FFF2-40B4-BE49-F238E27FC236}">
                  <a16:creationId xmlns:a16="http://schemas.microsoft.com/office/drawing/2014/main" id="{0F8A1673-E262-C37B-48C9-C04CF2DE905F}"/>
                </a:ext>
              </a:extLst>
            </p:cNvPr>
            <p:cNvPicPr>
              <a:picLocks noChangeAspect="1"/>
            </p:cNvPicPr>
            <p:nvPr/>
          </p:nvPicPr>
          <p:blipFill>
            <a:blip r:embed="rId10"/>
            <a:stretch>
              <a:fillRect/>
            </a:stretch>
          </p:blipFill>
          <p:spPr>
            <a:xfrm>
              <a:off x="7349701" y="2527479"/>
              <a:ext cx="410760" cy="728954"/>
            </a:xfrm>
            <a:prstGeom prst="rect">
              <a:avLst/>
            </a:prstGeom>
          </p:spPr>
        </p:pic>
        <p:pic>
          <p:nvPicPr>
            <p:cNvPr id="31" name="Imagen 30">
              <a:extLst>
                <a:ext uri="{FF2B5EF4-FFF2-40B4-BE49-F238E27FC236}">
                  <a16:creationId xmlns:a16="http://schemas.microsoft.com/office/drawing/2014/main" id="{BC7AF8C1-13AD-A3AD-9061-F12BE3A2902A}"/>
                </a:ext>
              </a:extLst>
            </p:cNvPr>
            <p:cNvPicPr>
              <a:picLocks noChangeAspect="1"/>
            </p:cNvPicPr>
            <p:nvPr/>
          </p:nvPicPr>
          <p:blipFill>
            <a:blip r:embed="rId11"/>
            <a:stretch>
              <a:fillRect/>
            </a:stretch>
          </p:blipFill>
          <p:spPr>
            <a:xfrm>
              <a:off x="7858998" y="3034639"/>
              <a:ext cx="634220" cy="638184"/>
            </a:xfrm>
            <a:prstGeom prst="rect">
              <a:avLst/>
            </a:prstGeom>
          </p:spPr>
        </p:pic>
      </p:grpSp>
      <p:pic>
        <p:nvPicPr>
          <p:cNvPr id="32" name="Gráfico 26">
            <a:extLst>
              <a:ext uri="{FF2B5EF4-FFF2-40B4-BE49-F238E27FC236}">
                <a16:creationId xmlns:a16="http://schemas.microsoft.com/office/drawing/2014/main" id="{D8DBFCC8-C5DA-0B83-D4AF-841B4084B0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41507" y="3382637"/>
            <a:ext cx="1864574" cy="591416"/>
          </a:xfrm>
          <a:prstGeom prst="rect">
            <a:avLst/>
          </a:prstGeom>
        </p:spPr>
      </p:pic>
      <p:pic>
        <p:nvPicPr>
          <p:cNvPr id="33" name="Imagen 32">
            <a:extLst>
              <a:ext uri="{FF2B5EF4-FFF2-40B4-BE49-F238E27FC236}">
                <a16:creationId xmlns:a16="http://schemas.microsoft.com/office/drawing/2014/main" id="{B7B94168-1C6B-A77A-7F66-DF20F206A2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2756" y="5486172"/>
            <a:ext cx="1877904" cy="406079"/>
          </a:xfrm>
          <a:prstGeom prst="rect">
            <a:avLst/>
          </a:prstGeom>
        </p:spPr>
      </p:pic>
      <p:pic>
        <p:nvPicPr>
          <p:cNvPr id="34" name="Imagen 33">
            <a:extLst>
              <a:ext uri="{FF2B5EF4-FFF2-40B4-BE49-F238E27FC236}">
                <a16:creationId xmlns:a16="http://schemas.microsoft.com/office/drawing/2014/main" id="{D4461562-2A4A-698E-1EDA-AFF9F7D6998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50403" y="5376441"/>
            <a:ext cx="643228" cy="650256"/>
          </a:xfrm>
          <a:prstGeom prst="rect">
            <a:avLst/>
          </a:prstGeom>
        </p:spPr>
      </p:pic>
      <p:pic>
        <p:nvPicPr>
          <p:cNvPr id="35" name="Imagen 34">
            <a:extLst>
              <a:ext uri="{FF2B5EF4-FFF2-40B4-BE49-F238E27FC236}">
                <a16:creationId xmlns:a16="http://schemas.microsoft.com/office/drawing/2014/main" id="{2CDA3C68-6B5D-D2C3-7346-78D8DC9844CB}"/>
              </a:ext>
            </a:extLst>
          </p:cNvPr>
          <p:cNvPicPr>
            <a:picLocks noChangeAspect="1"/>
          </p:cNvPicPr>
          <p:nvPr/>
        </p:nvPicPr>
        <p:blipFill>
          <a:blip r:embed="rId16"/>
          <a:stretch>
            <a:fillRect/>
          </a:stretch>
        </p:blipFill>
        <p:spPr>
          <a:xfrm>
            <a:off x="680478" y="5438139"/>
            <a:ext cx="1085250" cy="1115029"/>
          </a:xfrm>
          <a:prstGeom prst="rect">
            <a:avLst/>
          </a:prstGeom>
        </p:spPr>
      </p:pic>
      <p:pic>
        <p:nvPicPr>
          <p:cNvPr id="36" name="Imagen 35">
            <a:extLst>
              <a:ext uri="{FF2B5EF4-FFF2-40B4-BE49-F238E27FC236}">
                <a16:creationId xmlns:a16="http://schemas.microsoft.com/office/drawing/2014/main" id="{7668B570-0B37-4C55-C98F-2DFF31041432}"/>
              </a:ext>
            </a:extLst>
          </p:cNvPr>
          <p:cNvPicPr>
            <a:picLocks noChangeAspect="1"/>
          </p:cNvPicPr>
          <p:nvPr/>
        </p:nvPicPr>
        <p:blipFill>
          <a:blip r:embed="rId17"/>
          <a:stretch>
            <a:fillRect/>
          </a:stretch>
        </p:blipFill>
        <p:spPr>
          <a:xfrm>
            <a:off x="7107747" y="5458976"/>
            <a:ext cx="1078062" cy="1084479"/>
          </a:xfrm>
          <a:prstGeom prst="rect">
            <a:avLst/>
          </a:prstGeom>
        </p:spPr>
      </p:pic>
      <p:pic>
        <p:nvPicPr>
          <p:cNvPr id="37" name="Imagen 36">
            <a:extLst>
              <a:ext uri="{FF2B5EF4-FFF2-40B4-BE49-F238E27FC236}">
                <a16:creationId xmlns:a16="http://schemas.microsoft.com/office/drawing/2014/main" id="{8DB7F7E1-7271-492B-681B-65AA0FAB8ED0}"/>
              </a:ext>
            </a:extLst>
          </p:cNvPr>
          <p:cNvPicPr>
            <a:picLocks noChangeAspect="1"/>
          </p:cNvPicPr>
          <p:nvPr/>
        </p:nvPicPr>
        <p:blipFill>
          <a:blip r:embed="rId18">
            <a:clrChange>
              <a:clrFrom>
                <a:srgbClr val="57869E"/>
              </a:clrFrom>
              <a:clrTo>
                <a:srgbClr val="57869E">
                  <a:alpha val="0"/>
                </a:srgbClr>
              </a:clrTo>
            </a:clrChange>
          </a:blip>
          <a:stretch>
            <a:fillRect/>
          </a:stretch>
        </p:blipFill>
        <p:spPr>
          <a:xfrm>
            <a:off x="5500264" y="5466071"/>
            <a:ext cx="1065409" cy="1074921"/>
          </a:xfrm>
          <a:prstGeom prst="rect">
            <a:avLst/>
          </a:prstGeom>
        </p:spPr>
      </p:pic>
      <p:sp>
        <p:nvSpPr>
          <p:cNvPr id="40" name="CuadroTexto 39">
            <a:extLst>
              <a:ext uri="{FF2B5EF4-FFF2-40B4-BE49-F238E27FC236}">
                <a16:creationId xmlns:a16="http://schemas.microsoft.com/office/drawing/2014/main" id="{54B22F23-AB25-449E-4DAB-EDB0A8039C5F}"/>
              </a:ext>
            </a:extLst>
          </p:cNvPr>
          <p:cNvSpPr txBox="1"/>
          <p:nvPr/>
        </p:nvSpPr>
        <p:spPr>
          <a:xfrm>
            <a:off x="271818" y="735157"/>
            <a:ext cx="1899375" cy="954107"/>
          </a:xfrm>
          <a:prstGeom prst="rect">
            <a:avLst/>
          </a:prstGeom>
          <a:noFill/>
        </p:spPr>
        <p:txBody>
          <a:bodyPr wrap="square" rtlCol="0">
            <a:spAutoFit/>
          </a:bodyPr>
          <a:lstStyle/>
          <a:p>
            <a:pPr algn="ctr"/>
            <a:r>
              <a:rPr lang="es-ES" sz="2800" b="1" i="1">
                <a:solidFill>
                  <a:srgbClr val="005C4A"/>
                </a:solidFill>
                <a:latin typeface="Calibri" panose="020F0502020204030204"/>
              </a:rPr>
              <a:t>1. Marco </a:t>
            </a:r>
          </a:p>
          <a:p>
            <a:pPr algn="ctr"/>
            <a:r>
              <a:rPr lang="es-ES" sz="2800" b="1" i="1">
                <a:solidFill>
                  <a:srgbClr val="005C4A"/>
                </a:solidFill>
                <a:latin typeface="Calibri" panose="020F0502020204030204"/>
              </a:rPr>
              <a:t>estratégico</a:t>
            </a:r>
            <a:endParaRPr lang="es-ES" sz="2000" b="1" i="1">
              <a:solidFill>
                <a:srgbClr val="005C4A"/>
              </a:solidFill>
              <a:latin typeface="Calibri" panose="020F0502020204030204"/>
            </a:endParaRPr>
          </a:p>
        </p:txBody>
      </p:sp>
      <p:sp>
        <p:nvSpPr>
          <p:cNvPr id="41" name="CuadroTexto 40">
            <a:extLst>
              <a:ext uri="{FF2B5EF4-FFF2-40B4-BE49-F238E27FC236}">
                <a16:creationId xmlns:a16="http://schemas.microsoft.com/office/drawing/2014/main" id="{54B22F23-AB25-449E-4DAB-EDB0A8039C5F}"/>
              </a:ext>
            </a:extLst>
          </p:cNvPr>
          <p:cNvSpPr txBox="1"/>
          <p:nvPr/>
        </p:nvSpPr>
        <p:spPr>
          <a:xfrm>
            <a:off x="2297524" y="934909"/>
            <a:ext cx="2217686" cy="954107"/>
          </a:xfrm>
          <a:prstGeom prst="rect">
            <a:avLst/>
          </a:prstGeom>
          <a:noFill/>
        </p:spPr>
        <p:txBody>
          <a:bodyPr wrap="square" rtlCol="0">
            <a:spAutoFit/>
          </a:bodyPr>
          <a:lstStyle/>
          <a:p>
            <a:pPr algn="ctr"/>
            <a:r>
              <a:rPr lang="es-ES" sz="2800" b="1" i="1">
                <a:solidFill>
                  <a:srgbClr val="005C4A"/>
                </a:solidFill>
                <a:latin typeface="Calibri" panose="020F0502020204030204"/>
              </a:rPr>
              <a:t>2. Estrategias tecnológicas</a:t>
            </a:r>
            <a:endParaRPr lang="es-ES" sz="2000" b="1" i="1">
              <a:solidFill>
                <a:srgbClr val="005C4A"/>
              </a:solidFill>
              <a:latin typeface="Calibri" panose="020F0502020204030204"/>
            </a:endParaRPr>
          </a:p>
        </p:txBody>
      </p:sp>
      <p:sp>
        <p:nvSpPr>
          <p:cNvPr id="42" name="CuadroTexto 41">
            <a:extLst>
              <a:ext uri="{FF2B5EF4-FFF2-40B4-BE49-F238E27FC236}">
                <a16:creationId xmlns:a16="http://schemas.microsoft.com/office/drawing/2014/main" id="{54B22F23-AB25-449E-4DAB-EDB0A8039C5F}"/>
              </a:ext>
            </a:extLst>
          </p:cNvPr>
          <p:cNvSpPr txBox="1"/>
          <p:nvPr/>
        </p:nvSpPr>
        <p:spPr>
          <a:xfrm>
            <a:off x="5898030" y="1118083"/>
            <a:ext cx="1666071" cy="954107"/>
          </a:xfrm>
          <a:prstGeom prst="rect">
            <a:avLst/>
          </a:prstGeom>
          <a:noFill/>
        </p:spPr>
        <p:txBody>
          <a:bodyPr wrap="square" rtlCol="0">
            <a:spAutoFit/>
          </a:bodyPr>
          <a:lstStyle/>
          <a:p>
            <a:pPr algn="ctr"/>
            <a:r>
              <a:rPr lang="es-ES" sz="2800" b="1" i="1">
                <a:solidFill>
                  <a:srgbClr val="005C4A"/>
                </a:solidFill>
                <a:latin typeface="Calibri" panose="020F0502020204030204"/>
              </a:rPr>
              <a:t>3. Marco operativo</a:t>
            </a:r>
            <a:endParaRPr lang="es-ES" sz="2000" b="1" i="1">
              <a:solidFill>
                <a:srgbClr val="005C4A"/>
              </a:solidFill>
              <a:latin typeface="Calibri" panose="020F0502020204030204"/>
            </a:endParaRPr>
          </a:p>
        </p:txBody>
      </p:sp>
      <p:sp>
        <p:nvSpPr>
          <p:cNvPr id="43" name="CuadroTexto 42">
            <a:extLst>
              <a:ext uri="{FF2B5EF4-FFF2-40B4-BE49-F238E27FC236}">
                <a16:creationId xmlns:a16="http://schemas.microsoft.com/office/drawing/2014/main" id="{54B22F23-AB25-449E-4DAB-EDB0A8039C5F}"/>
              </a:ext>
            </a:extLst>
          </p:cNvPr>
          <p:cNvSpPr txBox="1"/>
          <p:nvPr/>
        </p:nvSpPr>
        <p:spPr>
          <a:xfrm>
            <a:off x="9289668" y="1436558"/>
            <a:ext cx="2340910" cy="954107"/>
          </a:xfrm>
          <a:prstGeom prst="rect">
            <a:avLst/>
          </a:prstGeom>
          <a:noFill/>
        </p:spPr>
        <p:txBody>
          <a:bodyPr wrap="square" rtlCol="0">
            <a:spAutoFit/>
          </a:bodyPr>
          <a:lstStyle/>
          <a:p>
            <a:pPr algn="ctr"/>
            <a:r>
              <a:rPr lang="es-ES" sz="2800" b="1" i="1">
                <a:solidFill>
                  <a:srgbClr val="005C4A"/>
                </a:solidFill>
                <a:latin typeface="Calibri" panose="020F0502020204030204"/>
              </a:rPr>
              <a:t>4. Actuaciones en curso</a:t>
            </a:r>
            <a:endParaRPr lang="es-ES" sz="2000" b="1" i="1">
              <a:solidFill>
                <a:srgbClr val="005C4A"/>
              </a:solidFill>
              <a:latin typeface="Calibri" panose="020F0502020204030204"/>
            </a:endParaRPr>
          </a:p>
        </p:txBody>
      </p:sp>
      <p:cxnSp>
        <p:nvCxnSpPr>
          <p:cNvPr id="45" name="Conector recto 44">
            <a:extLst>
              <a:ext uri="{FF2B5EF4-FFF2-40B4-BE49-F238E27FC236}">
                <a16:creationId xmlns:a16="http://schemas.microsoft.com/office/drawing/2014/main" id="{D49830F9-9625-5C90-9FC9-397725037114}"/>
              </a:ext>
            </a:extLst>
          </p:cNvPr>
          <p:cNvCxnSpPr>
            <a:cxnSpLocks/>
          </p:cNvCxnSpPr>
          <p:nvPr/>
        </p:nvCxnSpPr>
        <p:spPr>
          <a:xfrm>
            <a:off x="2397395" y="1970654"/>
            <a:ext cx="1914832" cy="0"/>
          </a:xfrm>
          <a:prstGeom prst="line">
            <a:avLst/>
          </a:prstGeom>
          <a:ln w="41275">
            <a:solidFill>
              <a:srgbClr val="005C4A"/>
            </a:solidFill>
          </a:ln>
        </p:spPr>
        <p:style>
          <a:lnRef idx="1">
            <a:schemeClr val="dk1"/>
          </a:lnRef>
          <a:fillRef idx="0">
            <a:schemeClr val="dk1"/>
          </a:fillRef>
          <a:effectRef idx="0">
            <a:schemeClr val="dk1"/>
          </a:effectRef>
          <a:fontRef idx="minor">
            <a:schemeClr val="tx1"/>
          </a:fontRef>
        </p:style>
      </p:cxnSp>
      <p:cxnSp>
        <p:nvCxnSpPr>
          <p:cNvPr id="46" name="Conector recto 45">
            <a:extLst>
              <a:ext uri="{FF2B5EF4-FFF2-40B4-BE49-F238E27FC236}">
                <a16:creationId xmlns:a16="http://schemas.microsoft.com/office/drawing/2014/main" id="{D49830F9-9625-5C90-9FC9-397725037114}"/>
              </a:ext>
            </a:extLst>
          </p:cNvPr>
          <p:cNvCxnSpPr>
            <a:cxnSpLocks/>
          </p:cNvCxnSpPr>
          <p:nvPr/>
        </p:nvCxnSpPr>
        <p:spPr>
          <a:xfrm>
            <a:off x="9074199" y="2498847"/>
            <a:ext cx="2924126" cy="0"/>
          </a:xfrm>
          <a:prstGeom prst="line">
            <a:avLst/>
          </a:prstGeom>
          <a:ln w="41275">
            <a:solidFill>
              <a:srgbClr val="005C4A"/>
            </a:solidFill>
          </a:ln>
        </p:spPr>
        <p:style>
          <a:lnRef idx="1">
            <a:schemeClr val="dk1"/>
          </a:lnRef>
          <a:fillRef idx="0">
            <a:schemeClr val="dk1"/>
          </a:fillRef>
          <a:effectRef idx="0">
            <a:schemeClr val="dk1"/>
          </a:effectRef>
          <a:fontRef idx="minor">
            <a:schemeClr val="tx1"/>
          </a:fontRef>
        </p:style>
      </p:cxnSp>
      <p:cxnSp>
        <p:nvCxnSpPr>
          <p:cNvPr id="48" name="Conector recto 47">
            <a:extLst>
              <a:ext uri="{FF2B5EF4-FFF2-40B4-BE49-F238E27FC236}">
                <a16:creationId xmlns:a16="http://schemas.microsoft.com/office/drawing/2014/main" id="{D49830F9-9625-5C90-9FC9-397725037114}"/>
              </a:ext>
            </a:extLst>
          </p:cNvPr>
          <p:cNvCxnSpPr>
            <a:cxnSpLocks/>
          </p:cNvCxnSpPr>
          <p:nvPr/>
        </p:nvCxnSpPr>
        <p:spPr>
          <a:xfrm>
            <a:off x="4723329" y="2138335"/>
            <a:ext cx="3820045" cy="0"/>
          </a:xfrm>
          <a:prstGeom prst="line">
            <a:avLst/>
          </a:prstGeom>
          <a:ln w="41275">
            <a:solidFill>
              <a:srgbClr val="005C4A"/>
            </a:solidFill>
          </a:ln>
        </p:spPr>
        <p:style>
          <a:lnRef idx="1">
            <a:schemeClr val="dk1"/>
          </a:lnRef>
          <a:fillRef idx="0">
            <a:schemeClr val="dk1"/>
          </a:fillRef>
          <a:effectRef idx="0">
            <a:schemeClr val="dk1"/>
          </a:effectRef>
          <a:fontRef idx="minor">
            <a:schemeClr val="tx1"/>
          </a:fontRef>
        </p:style>
      </p:cxnSp>
      <p:sp>
        <p:nvSpPr>
          <p:cNvPr id="50" name="Marcador de texto 17">
            <a:extLst>
              <a:ext uri="{FF2B5EF4-FFF2-40B4-BE49-F238E27FC236}">
                <a16:creationId xmlns:a16="http://schemas.microsoft.com/office/drawing/2014/main" id="{5E0182D3-D9F5-35E5-BE16-18BB9ADADBB6}"/>
              </a:ext>
            </a:extLst>
          </p:cNvPr>
          <p:cNvSpPr txBox="1">
            <a:spLocks/>
          </p:cNvSpPr>
          <p:nvPr/>
        </p:nvSpPr>
        <p:spPr>
          <a:xfrm>
            <a:off x="775802" y="6530484"/>
            <a:ext cx="695941" cy="355936"/>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1400">
                <a:latin typeface="Lato" panose="020F0502020204030203" pitchFamily="34" charset="0"/>
                <a:ea typeface="Lato" panose="020F0502020204030203" pitchFamily="34" charset="0"/>
                <a:cs typeface="Lato" panose="020F0502020204030203" pitchFamily="34" charset="0"/>
              </a:rPr>
              <a:t>IA</a:t>
            </a:r>
          </a:p>
        </p:txBody>
      </p:sp>
      <p:sp>
        <p:nvSpPr>
          <p:cNvPr id="51" name="Marcador de texto 17">
            <a:extLst>
              <a:ext uri="{FF2B5EF4-FFF2-40B4-BE49-F238E27FC236}">
                <a16:creationId xmlns:a16="http://schemas.microsoft.com/office/drawing/2014/main" id="{5E0182D3-D9F5-35E5-BE16-18BB9ADADBB6}"/>
              </a:ext>
            </a:extLst>
          </p:cNvPr>
          <p:cNvSpPr txBox="1">
            <a:spLocks/>
          </p:cNvSpPr>
          <p:nvPr/>
        </p:nvSpPr>
        <p:spPr>
          <a:xfrm>
            <a:off x="1801007" y="6530484"/>
            <a:ext cx="1878638" cy="355936"/>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1400">
                <a:latin typeface="Lato" panose="020F0502020204030203" pitchFamily="34" charset="0"/>
                <a:ea typeface="Lato" panose="020F0502020204030203" pitchFamily="34" charset="0"/>
                <a:cs typeface="Lato" panose="020F0502020204030203" pitchFamily="34" charset="0"/>
              </a:rPr>
              <a:t>5G</a:t>
            </a:r>
          </a:p>
        </p:txBody>
      </p:sp>
      <p:sp>
        <p:nvSpPr>
          <p:cNvPr id="52" name="Marcador de texto 17">
            <a:extLst>
              <a:ext uri="{FF2B5EF4-FFF2-40B4-BE49-F238E27FC236}">
                <a16:creationId xmlns:a16="http://schemas.microsoft.com/office/drawing/2014/main" id="{5E0182D3-D9F5-35E5-BE16-18BB9ADADBB6}"/>
              </a:ext>
            </a:extLst>
          </p:cNvPr>
          <p:cNvSpPr txBox="1">
            <a:spLocks/>
          </p:cNvSpPr>
          <p:nvPr/>
        </p:nvSpPr>
        <p:spPr>
          <a:xfrm>
            <a:off x="3374316" y="6530484"/>
            <a:ext cx="1878638" cy="355936"/>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_tradnl" sz="1400">
                <a:latin typeface="Lato" panose="020F0502020204030203" pitchFamily="34" charset="0"/>
                <a:ea typeface="Lato" panose="020F0502020204030203" pitchFamily="34" charset="0"/>
                <a:cs typeface="Lato" panose="020F0502020204030203" pitchFamily="34" charset="0"/>
              </a:rPr>
              <a:t>Multicloud</a:t>
            </a:r>
            <a:endParaRPr lang="es-ES" sz="1400" dirty="0">
              <a:latin typeface="Lato" panose="020F0502020204030203" pitchFamily="34" charset="0"/>
              <a:ea typeface="Lato" panose="020F0502020204030203" pitchFamily="34" charset="0"/>
              <a:cs typeface="Lato" panose="020F0502020204030203" pitchFamily="34" charset="0"/>
            </a:endParaRPr>
          </a:p>
        </p:txBody>
      </p:sp>
      <p:sp>
        <p:nvSpPr>
          <p:cNvPr id="53" name="Marcador de texto 17">
            <a:extLst>
              <a:ext uri="{FF2B5EF4-FFF2-40B4-BE49-F238E27FC236}">
                <a16:creationId xmlns:a16="http://schemas.microsoft.com/office/drawing/2014/main" id="{5E0182D3-D9F5-35E5-BE16-18BB9ADADBB6}"/>
              </a:ext>
            </a:extLst>
          </p:cNvPr>
          <p:cNvSpPr txBox="1">
            <a:spLocks/>
          </p:cNvSpPr>
          <p:nvPr/>
        </p:nvSpPr>
        <p:spPr>
          <a:xfrm>
            <a:off x="4997433" y="6530484"/>
            <a:ext cx="1878638" cy="355936"/>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_tradnl" sz="1400">
                <a:latin typeface="Lato" panose="020F0502020204030203" pitchFamily="34" charset="0"/>
                <a:ea typeface="Lato" panose="020F0502020204030203" pitchFamily="34" charset="0"/>
                <a:cs typeface="Lato" panose="020F0502020204030203" pitchFamily="34" charset="0"/>
              </a:rPr>
              <a:t>Dato</a:t>
            </a:r>
            <a:endParaRPr lang="es-ES" sz="1400">
              <a:latin typeface="Lato" panose="020F0502020204030203" pitchFamily="34" charset="0"/>
              <a:ea typeface="Lato" panose="020F0502020204030203" pitchFamily="34" charset="0"/>
              <a:cs typeface="Lato" panose="020F0502020204030203" pitchFamily="34" charset="0"/>
            </a:endParaRPr>
          </a:p>
        </p:txBody>
      </p:sp>
      <p:sp>
        <p:nvSpPr>
          <p:cNvPr id="54" name="Marcador de texto 17">
            <a:extLst>
              <a:ext uri="{FF2B5EF4-FFF2-40B4-BE49-F238E27FC236}">
                <a16:creationId xmlns:a16="http://schemas.microsoft.com/office/drawing/2014/main" id="{5E0182D3-D9F5-35E5-BE16-18BB9ADADBB6}"/>
              </a:ext>
            </a:extLst>
          </p:cNvPr>
          <p:cNvSpPr txBox="1">
            <a:spLocks/>
          </p:cNvSpPr>
          <p:nvPr/>
        </p:nvSpPr>
        <p:spPr>
          <a:xfrm>
            <a:off x="6687830" y="6523480"/>
            <a:ext cx="1878638" cy="355936"/>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1400">
                <a:latin typeface="Lato" panose="020F0502020204030203" pitchFamily="34" charset="0"/>
                <a:ea typeface="Lato" panose="020F0502020204030203" pitchFamily="34" charset="0"/>
                <a:cs typeface="Lato" panose="020F0502020204030203" pitchFamily="34" charset="0"/>
              </a:rPr>
              <a:t>Ciberseguridad</a:t>
            </a:r>
          </a:p>
        </p:txBody>
      </p:sp>
      <p:sp>
        <p:nvSpPr>
          <p:cNvPr id="4" name="Rectángulo 3"/>
          <p:cNvSpPr/>
          <p:nvPr/>
        </p:nvSpPr>
        <p:spPr>
          <a:xfrm>
            <a:off x="4574793" y="2321892"/>
            <a:ext cx="4469725" cy="245663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texto 17">
            <a:extLst>
              <a:ext uri="{FF2B5EF4-FFF2-40B4-BE49-F238E27FC236}">
                <a16:creationId xmlns:a16="http://schemas.microsoft.com/office/drawing/2014/main" id="{0A6A9D27-E227-DA01-91AE-DA489152CCA8}"/>
              </a:ext>
            </a:extLst>
          </p:cNvPr>
          <p:cNvSpPr txBox="1">
            <a:spLocks/>
          </p:cNvSpPr>
          <p:nvPr/>
        </p:nvSpPr>
        <p:spPr>
          <a:xfrm>
            <a:off x="4619228" y="2408876"/>
            <a:ext cx="3056737" cy="2526979"/>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s-ES" sz="1400" b="1">
                <a:latin typeface="Lato" panose="020F0502020204030203" pitchFamily="34" charset="0"/>
                <a:ea typeface="Lato" panose="020F0502020204030203" pitchFamily="34" charset="0"/>
                <a:cs typeface="Lato" panose="020F0502020204030203" pitchFamily="34" charset="0"/>
              </a:rPr>
              <a:t>Foro 5G</a:t>
            </a:r>
          </a:p>
          <a:p>
            <a:pPr marL="0" indent="0">
              <a:lnSpc>
                <a:spcPct val="100000"/>
              </a:lnSpc>
              <a:spcBef>
                <a:spcPts val="0"/>
              </a:spcBef>
              <a:spcAft>
                <a:spcPts val="600"/>
              </a:spcAft>
              <a:buNone/>
            </a:pPr>
            <a:r>
              <a:rPr lang="es-ES" sz="1400" b="1">
                <a:latin typeface="Lato" panose="020F0502020204030203" pitchFamily="34" charset="0"/>
                <a:ea typeface="Lato" panose="020F0502020204030203" pitchFamily="34" charset="0"/>
                <a:cs typeface="Lato" panose="020F0502020204030203" pitchFamily="34" charset="0"/>
              </a:rPr>
              <a:t>Foro Empresas</a:t>
            </a:r>
          </a:p>
          <a:p>
            <a:pPr marL="0" indent="0">
              <a:lnSpc>
                <a:spcPct val="100000"/>
              </a:lnSpc>
              <a:spcBef>
                <a:spcPts val="0"/>
              </a:spcBef>
              <a:spcAft>
                <a:spcPts val="600"/>
              </a:spcAft>
              <a:buNone/>
            </a:pPr>
            <a:endParaRPr lang="es-ES" sz="500">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spcAft>
                <a:spcPts val="600"/>
              </a:spcAft>
              <a:buNone/>
            </a:pPr>
            <a:r>
              <a:rPr lang="es-ES" sz="1400">
                <a:latin typeface="Lato" panose="020F0502020204030203" pitchFamily="34" charset="0"/>
                <a:ea typeface="Lato" panose="020F0502020204030203" pitchFamily="34" charset="0"/>
                <a:cs typeface="Lato" panose="020F0502020204030203" pitchFamily="34" charset="0"/>
              </a:rPr>
              <a:t>Colaboración </a:t>
            </a:r>
            <a:r>
              <a:rPr lang="es-ES" sz="1400" err="1">
                <a:latin typeface="Lato" panose="020F0502020204030203" pitchFamily="34" charset="0"/>
                <a:ea typeface="Lato" panose="020F0502020204030203" pitchFamily="34" charset="0"/>
                <a:cs typeface="Lato" panose="020F0502020204030203" pitchFamily="34" charset="0"/>
              </a:rPr>
              <a:t>pco</a:t>
            </a:r>
            <a:r>
              <a:rPr lang="es-ES" sz="1400">
                <a:latin typeface="Lato" panose="020F0502020204030203" pitchFamily="34" charset="0"/>
                <a:ea typeface="Lato" panose="020F0502020204030203" pitchFamily="34" charset="0"/>
                <a:cs typeface="Lato" panose="020F0502020204030203" pitchFamily="34" charset="0"/>
              </a:rPr>
              <a:t>-privada</a:t>
            </a:r>
          </a:p>
          <a:p>
            <a:pPr marL="0" indent="0">
              <a:lnSpc>
                <a:spcPct val="100000"/>
              </a:lnSpc>
              <a:spcBef>
                <a:spcPts val="0"/>
              </a:spcBef>
              <a:spcAft>
                <a:spcPts val="600"/>
              </a:spcAft>
              <a:buNone/>
            </a:pPr>
            <a:r>
              <a:rPr lang="es-ES" sz="1400">
                <a:latin typeface="Lato" panose="020F0502020204030203" pitchFamily="34" charset="0"/>
                <a:ea typeface="Lato" panose="020F0502020204030203" pitchFamily="34" charset="0"/>
                <a:cs typeface="Lato" panose="020F0502020204030203" pitchFamily="34" charset="0"/>
              </a:rPr>
              <a:t>     Convenio </a:t>
            </a:r>
            <a:r>
              <a:rPr lang="es-ES" sz="1400" b="1">
                <a:latin typeface="Lato" panose="020F0502020204030203" pitchFamily="34" charset="0"/>
                <a:ea typeface="Lato" panose="020F0502020204030203" pitchFamily="34" charset="0"/>
                <a:cs typeface="Lato" panose="020F0502020204030203" pitchFamily="34" charset="0"/>
              </a:rPr>
              <a:t>UPM</a:t>
            </a:r>
          </a:p>
          <a:p>
            <a:pPr marL="0" indent="0">
              <a:lnSpc>
                <a:spcPct val="100000"/>
              </a:lnSpc>
              <a:spcBef>
                <a:spcPts val="0"/>
              </a:spcBef>
              <a:spcAft>
                <a:spcPts val="600"/>
              </a:spcAft>
              <a:buNone/>
            </a:pPr>
            <a:r>
              <a:rPr lang="es-ES" sz="1400">
                <a:latin typeface="Lato" panose="020F0502020204030203" pitchFamily="34" charset="0"/>
                <a:ea typeface="Lato" panose="020F0502020204030203" pitchFamily="34" charset="0"/>
                <a:cs typeface="Lato" panose="020F0502020204030203" pitchFamily="34" charset="0"/>
              </a:rPr>
              <a:t>     </a:t>
            </a:r>
            <a:r>
              <a:rPr lang="es-ES" sz="1400" b="1">
                <a:latin typeface="Lato" panose="020F0502020204030203" pitchFamily="34" charset="0"/>
                <a:ea typeface="Lato" panose="020F0502020204030203" pitchFamily="34" charset="0"/>
                <a:cs typeface="Lato" panose="020F0502020204030203" pitchFamily="34" charset="0"/>
              </a:rPr>
              <a:t>Laboratorio </a:t>
            </a:r>
            <a:r>
              <a:rPr lang="es-ES" sz="1400" b="1" err="1">
                <a:latin typeface="Lato" panose="020F0502020204030203" pitchFamily="34" charset="0"/>
                <a:ea typeface="Lato" panose="020F0502020204030203" pitchFamily="34" charset="0"/>
                <a:cs typeface="Lato" panose="020F0502020204030203" pitchFamily="34" charset="0"/>
              </a:rPr>
              <a:t>IoT</a:t>
            </a:r>
            <a:endParaRPr lang="es-ES" sz="1400" b="1">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spcAft>
                <a:spcPts val="600"/>
              </a:spcAft>
              <a:buNone/>
            </a:pPr>
            <a:endParaRPr lang="es-ES" sz="500">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buNone/>
            </a:pPr>
            <a:r>
              <a:rPr lang="es-ES" sz="1400">
                <a:latin typeface="Lato" panose="020F0502020204030203" pitchFamily="34" charset="0"/>
                <a:ea typeface="Lato" panose="020F0502020204030203" pitchFamily="34" charset="0"/>
                <a:cs typeface="Lato" panose="020F0502020204030203" pitchFamily="34" charset="0"/>
              </a:rPr>
              <a:t>Centro de  Transformación Digital:</a:t>
            </a:r>
          </a:p>
          <a:p>
            <a:pPr marL="0" indent="0">
              <a:lnSpc>
                <a:spcPct val="100000"/>
              </a:lnSpc>
              <a:spcBef>
                <a:spcPts val="0"/>
              </a:spcBef>
              <a:buNone/>
            </a:pPr>
            <a:endParaRPr lang="es-ES" sz="500">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buNone/>
            </a:pPr>
            <a:r>
              <a:rPr lang="es-ES" sz="1400">
                <a:latin typeface="Lato" panose="020F0502020204030203" pitchFamily="34" charset="0"/>
                <a:ea typeface="Lato" panose="020F0502020204030203" pitchFamily="34" charset="0"/>
                <a:cs typeface="Lato" panose="020F0502020204030203" pitchFamily="34" charset="0"/>
              </a:rPr>
              <a:t>     </a:t>
            </a:r>
            <a:r>
              <a:rPr lang="es-ES" sz="1400" b="1">
                <a:latin typeface="Lato" panose="020F0502020204030203" pitchFamily="34" charset="0"/>
                <a:ea typeface="Lato" panose="020F0502020204030203" pitchFamily="34" charset="0"/>
                <a:cs typeface="Lato" panose="020F0502020204030203" pitchFamily="34" charset="0"/>
              </a:rPr>
              <a:t>Oficina Técnica 5G</a:t>
            </a:r>
          </a:p>
          <a:p>
            <a:pPr marL="0" indent="0">
              <a:lnSpc>
                <a:spcPct val="100000"/>
              </a:lnSpc>
              <a:spcBef>
                <a:spcPts val="0"/>
              </a:spcBef>
              <a:spcAft>
                <a:spcPts val="600"/>
              </a:spcAft>
              <a:buNone/>
            </a:pPr>
            <a:endParaRPr lang="es-ES" sz="1600">
              <a:latin typeface="Lato" panose="020F0502020204030203" pitchFamily="34" charset="0"/>
              <a:ea typeface="Lato" panose="020F0502020204030203" pitchFamily="34" charset="0"/>
              <a:cs typeface="Lato" panose="020F0502020204030203" pitchFamily="34" charset="0"/>
            </a:endParaRPr>
          </a:p>
        </p:txBody>
      </p:sp>
      <p:pic>
        <p:nvPicPr>
          <p:cNvPr id="7" name="Picture 9">
            <a:extLst>
              <a:ext uri="{FF2B5EF4-FFF2-40B4-BE49-F238E27FC236}">
                <a16:creationId xmlns:a16="http://schemas.microsoft.com/office/drawing/2014/main" id="{43628068-9142-CF07-7068-0450ACEBE149}"/>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115719" y="2498846"/>
            <a:ext cx="1274521" cy="398015"/>
          </a:xfrm>
          <a:prstGeom prst="rect">
            <a:avLst/>
          </a:prstGeom>
          <a:noFill/>
          <a:ln>
            <a:noFill/>
          </a:ln>
        </p:spPr>
      </p:pic>
      <p:pic>
        <p:nvPicPr>
          <p:cNvPr id="19" name="Gráfico 13">
            <a:extLst>
              <a:ext uri="{FF2B5EF4-FFF2-40B4-BE49-F238E27FC236}">
                <a16:creationId xmlns:a16="http://schemas.microsoft.com/office/drawing/2014/main" id="{38002ED7-19E9-34D1-8DC7-2EC35D1CE2F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84537" y="3411719"/>
            <a:ext cx="1252875" cy="564549"/>
          </a:xfrm>
          <a:prstGeom prst="rect">
            <a:avLst/>
          </a:prstGeom>
        </p:spPr>
      </p:pic>
      <p:pic>
        <p:nvPicPr>
          <p:cNvPr id="20" name="Gráfico 14">
            <a:extLst>
              <a:ext uri="{FF2B5EF4-FFF2-40B4-BE49-F238E27FC236}">
                <a16:creationId xmlns:a16="http://schemas.microsoft.com/office/drawing/2014/main" id="{FC537786-1C38-DE54-2B90-B2EBCC4B8AE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842294" y="4126985"/>
            <a:ext cx="1035895" cy="568367"/>
          </a:xfrm>
          <a:prstGeom prst="rect">
            <a:avLst/>
          </a:prstGeom>
        </p:spPr>
      </p:pic>
      <p:pic>
        <p:nvPicPr>
          <p:cNvPr id="18" name="Gráfico 12">
            <a:extLst>
              <a:ext uri="{FF2B5EF4-FFF2-40B4-BE49-F238E27FC236}">
                <a16:creationId xmlns:a16="http://schemas.microsoft.com/office/drawing/2014/main" id="{9541B8AE-DE63-2AE4-06DA-1A5BD4236BD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814377" y="2531282"/>
            <a:ext cx="728997" cy="357316"/>
          </a:xfrm>
          <a:prstGeom prst="rect">
            <a:avLst/>
          </a:prstGeom>
        </p:spPr>
      </p:pic>
      <p:pic>
        <p:nvPicPr>
          <p:cNvPr id="58" name="Imagen 5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57207" y="3250993"/>
            <a:ext cx="1045996" cy="804769"/>
          </a:xfrm>
          <a:prstGeom prst="rect">
            <a:avLst/>
          </a:prstGeom>
        </p:spPr>
      </p:pic>
      <p:pic>
        <p:nvPicPr>
          <p:cNvPr id="2" name="Imagen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25475" y="5835915"/>
            <a:ext cx="766784" cy="160578"/>
          </a:xfrm>
          <a:prstGeom prst="rect">
            <a:avLst/>
          </a:prstGeom>
        </p:spPr>
      </p:pic>
      <p:pic>
        <p:nvPicPr>
          <p:cNvPr id="3" name="Imagen 2"/>
          <p:cNvPicPr>
            <a:picLocks noChangeAspect="1"/>
          </p:cNvPicPr>
          <p:nvPr/>
        </p:nvPicPr>
        <p:blipFill rotWithShape="1">
          <a:blip r:embed="rId28">
            <a:clrChange>
              <a:clrFrom>
                <a:srgbClr val="FFFEFF"/>
              </a:clrFrom>
              <a:clrTo>
                <a:srgbClr val="FFFEFF">
                  <a:alpha val="0"/>
                </a:srgbClr>
              </a:clrTo>
            </a:clrChange>
          </a:blip>
          <a:srcRect l="2258" r="2756" b="2673"/>
          <a:stretch/>
        </p:blipFill>
        <p:spPr>
          <a:xfrm>
            <a:off x="2317184" y="5450483"/>
            <a:ext cx="1047851" cy="1077605"/>
          </a:xfrm>
          <a:prstGeom prst="rect">
            <a:avLst/>
          </a:prstGeom>
        </p:spPr>
      </p:pic>
      <p:pic>
        <p:nvPicPr>
          <p:cNvPr id="5" name="Imagen 4"/>
          <p:cNvPicPr>
            <a:picLocks noChangeAspect="1"/>
          </p:cNvPicPr>
          <p:nvPr/>
        </p:nvPicPr>
        <p:blipFill rotWithShape="1">
          <a:blip r:embed="rId29">
            <a:clrChange>
              <a:clrFrom>
                <a:srgbClr val="F2FFFF"/>
              </a:clrFrom>
              <a:clrTo>
                <a:srgbClr val="F2FFFF">
                  <a:alpha val="0"/>
                </a:srgbClr>
              </a:clrTo>
            </a:clrChange>
          </a:blip>
          <a:srcRect t="676"/>
          <a:stretch/>
        </p:blipFill>
        <p:spPr>
          <a:xfrm>
            <a:off x="3898802" y="5464322"/>
            <a:ext cx="1061323" cy="1064193"/>
          </a:xfrm>
          <a:prstGeom prst="rect">
            <a:avLst/>
          </a:prstGeom>
        </p:spPr>
      </p:pic>
      <p:pic>
        <p:nvPicPr>
          <p:cNvPr id="47" name="Gráfico 2">
            <a:extLst>
              <a:ext uri="{FF2B5EF4-FFF2-40B4-BE49-F238E27FC236}">
                <a16:creationId xmlns:a16="http://schemas.microsoft.com/office/drawing/2014/main" id="{FD856F47-C633-6371-57CE-D050175BF55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49" name="Imagen 48"/>
          <p:cNvPicPr>
            <a:picLocks noChangeAspect="1"/>
          </p:cNvPicPr>
          <p:nvPr/>
        </p:nvPicPr>
        <p:blipFill>
          <a:blip r:embed="rId31">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56" name="Imagen 55"/>
          <p:cNvPicPr>
            <a:picLocks noChangeAspect="1"/>
          </p:cNvPicPr>
          <p:nvPr/>
        </p:nvPicPr>
        <p:blipFill>
          <a:blip r:embed="rId3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MARCO ESTRATÉGICO DE TRANSFORMACIÓN DIGITAL DE MADRID</a:t>
            </a:r>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61" name="Imagen 60"/>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spTree>
    <p:extLst>
      <p:ext uri="{BB962C8B-B14F-4D97-AF65-F5344CB8AC3E}">
        <p14:creationId xmlns:p14="http://schemas.microsoft.com/office/powerpoint/2010/main" val="94905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106325"/>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SAMUR · PROTECCIÓN CIVIL · VEHÍCULOS</a:t>
            </a:r>
            <a:endParaRPr lang="es-ES" sz="2000" dirty="0">
              <a:latin typeface="Lato" panose="020F0502020204030203" pitchFamily="34" charset="0"/>
              <a:ea typeface="Lato" panose="020F0502020204030203" pitchFamily="34" charset="0"/>
              <a:cs typeface="Lato" panose="020F0502020204030203" pitchFamily="34" charset="0"/>
            </a:endParaRPr>
          </a:p>
        </p:txBody>
      </p:sp>
      <p:sp>
        <p:nvSpPr>
          <p:cNvPr id="22" name="CuadroTexto 21">
            <a:extLst>
              <a:ext uri="{FF2B5EF4-FFF2-40B4-BE49-F238E27FC236}">
                <a16:creationId xmlns:a16="http://schemas.microsoft.com/office/drawing/2014/main" id="{428B7C62-AAC3-465D-A673-B35C6F0C7324}"/>
              </a:ext>
            </a:extLst>
          </p:cNvPr>
          <p:cNvSpPr txBox="1"/>
          <p:nvPr/>
        </p:nvSpPr>
        <p:spPr>
          <a:xfrm>
            <a:off x="7516501" y="5727353"/>
            <a:ext cx="4383272" cy="523220"/>
          </a:xfrm>
          <a:prstGeom prst="rect">
            <a:avLst/>
          </a:prstGeom>
          <a:noFill/>
        </p:spPr>
        <p:txBody>
          <a:bodyPr wrap="square">
            <a:spAutoFit/>
          </a:bodyPr>
          <a:lstStyle/>
          <a:p>
            <a:r>
              <a:rPr lang="es-ES" dirty="0">
                <a:hlinkClick r:id="rId4"/>
              </a:rPr>
              <a:t>servpub.madrid.es/</a:t>
            </a:r>
            <a:r>
              <a:rPr lang="es-ES" dirty="0" err="1">
                <a:hlinkClick r:id="rId4"/>
              </a:rPr>
              <a:t>visitavirtualsamurpc</a:t>
            </a:r>
            <a:r>
              <a:rPr lang="es-ES" dirty="0">
                <a:hlinkClick r:id="rId4"/>
              </a:rPr>
              <a:t>/</a:t>
            </a:r>
            <a:endParaRPr lang="es-ES" dirty="0"/>
          </a:p>
          <a:p>
            <a:r>
              <a:rPr lang="es-ES" b="0" i="1" dirty="0">
                <a:solidFill>
                  <a:srgbClr val="333333"/>
                </a:solidFill>
                <a:effectLst/>
                <a:latin typeface="Arial" panose="020B0604020202020204" pitchFamily="34" charset="0"/>
              </a:rPr>
              <a:t>* a fecha 31-12-2023</a:t>
            </a:r>
            <a:endParaRPr lang="es-ES" dirty="0"/>
          </a:p>
        </p:txBody>
      </p:sp>
      <p:pic>
        <p:nvPicPr>
          <p:cNvPr id="7" name="Picture 2">
            <a:extLst>
              <a:ext uri="{FF2B5EF4-FFF2-40B4-BE49-F238E27FC236}">
                <a16:creationId xmlns:a16="http://schemas.microsoft.com/office/drawing/2014/main" id="{C8F33BF1-F377-48DA-A658-4C0F1B391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81" y="790621"/>
            <a:ext cx="2595299" cy="14086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1545154C-0C46-402C-91FC-9AB94346B434}"/>
              </a:ext>
            </a:extLst>
          </p:cNvPr>
          <p:cNvGraphicFramePr>
            <a:graphicFrameLocks noGrp="1"/>
          </p:cNvGraphicFramePr>
          <p:nvPr>
            <p:extLst>
              <p:ext uri="{D42A27DB-BD31-4B8C-83A1-F6EECF244321}">
                <p14:modId xmlns:p14="http://schemas.microsoft.com/office/powerpoint/2010/main" val="1863733784"/>
              </p:ext>
            </p:extLst>
          </p:nvPr>
        </p:nvGraphicFramePr>
        <p:xfrm>
          <a:off x="3238911" y="1065222"/>
          <a:ext cx="7591514" cy="4195078"/>
        </p:xfrm>
        <a:graphic>
          <a:graphicData uri="http://schemas.openxmlformats.org/drawingml/2006/table">
            <a:tbl>
              <a:tblPr/>
              <a:tblGrid>
                <a:gridCol w="7032546">
                  <a:extLst>
                    <a:ext uri="{9D8B030D-6E8A-4147-A177-3AD203B41FA5}">
                      <a16:colId xmlns:a16="http://schemas.microsoft.com/office/drawing/2014/main" val="2603205851"/>
                    </a:ext>
                  </a:extLst>
                </a:gridCol>
                <a:gridCol w="558968">
                  <a:extLst>
                    <a:ext uri="{9D8B030D-6E8A-4147-A177-3AD203B41FA5}">
                      <a16:colId xmlns:a16="http://schemas.microsoft.com/office/drawing/2014/main" val="1444739196"/>
                    </a:ext>
                  </a:extLst>
                </a:gridCol>
              </a:tblGrid>
              <a:tr h="252100">
                <a:tc>
                  <a:txBody>
                    <a:bodyPr/>
                    <a:lstStyle/>
                    <a:p>
                      <a:pPr algn="l" fontAlgn="ctr"/>
                      <a:r>
                        <a:rPr lang="es-ES" sz="1400" b="0" dirty="0">
                          <a:effectLst/>
                          <a:latin typeface="inherit"/>
                        </a:rPr>
                        <a:t> Soporte Vital Avanzado (SVA)</a:t>
                      </a:r>
                    </a:p>
                  </a:txBody>
                  <a:tcPr marL="14106" marR="14106" marT="20654" marB="20654" anchor="ctr">
                    <a:lnL>
                      <a:noFill/>
                    </a:lnL>
                    <a:lnR>
                      <a:noFill/>
                    </a:lnR>
                    <a:lnT>
                      <a:noFill/>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dirty="0">
                          <a:effectLst/>
                          <a:latin typeface="inherit"/>
                        </a:rPr>
                        <a:t>43</a:t>
                      </a:r>
                    </a:p>
                  </a:txBody>
                  <a:tcPr marL="14106" marR="14106" marT="20654" marB="20654" anchor="ctr">
                    <a:lnL>
                      <a:noFill/>
                    </a:lnL>
                    <a:lnR>
                      <a:noFill/>
                    </a:lnR>
                    <a:lnT>
                      <a:noFill/>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952998130"/>
                  </a:ext>
                </a:extLst>
              </a:tr>
              <a:tr h="252100">
                <a:tc>
                  <a:txBody>
                    <a:bodyPr/>
                    <a:lstStyle/>
                    <a:p>
                      <a:pPr algn="l" fontAlgn="ctr"/>
                      <a:r>
                        <a:rPr lang="es-ES" sz="1400" b="0">
                          <a:effectLst/>
                          <a:latin typeface="inherit"/>
                        </a:rPr>
                        <a:t> Soporte Vital Básico (SVB)</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52</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989064064"/>
                  </a:ext>
                </a:extLst>
              </a:tr>
              <a:tr h="252100">
                <a:tc>
                  <a:txBody>
                    <a:bodyPr/>
                    <a:lstStyle/>
                    <a:p>
                      <a:pPr algn="l" fontAlgn="ctr"/>
                      <a:r>
                        <a:rPr lang="es-ES" sz="1400" b="0">
                          <a:effectLst/>
                          <a:latin typeface="inherit"/>
                        </a:rPr>
                        <a:t> Psiquiátrica (UPSQ)</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 2</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2620032805"/>
                  </a:ext>
                </a:extLst>
              </a:tr>
              <a:tr h="252100">
                <a:tc>
                  <a:txBody>
                    <a:bodyPr/>
                    <a:lstStyle/>
                    <a:p>
                      <a:pPr algn="l" fontAlgn="ctr"/>
                      <a:r>
                        <a:rPr lang="es-ES" sz="1400" b="0">
                          <a:effectLst/>
                          <a:latin typeface="inherit"/>
                        </a:rPr>
                        <a:t> Vehículo de Intervención Apoyo Psicológica: ROMEO</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 2</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1062648934"/>
                  </a:ext>
                </a:extLst>
              </a:tr>
              <a:tr h="252100">
                <a:tc>
                  <a:txBody>
                    <a:bodyPr/>
                    <a:lstStyle/>
                    <a:p>
                      <a:pPr algn="l" fontAlgn="ctr"/>
                      <a:r>
                        <a:rPr lang="es-ES" sz="1400" b="0" dirty="0">
                          <a:effectLst/>
                          <a:latin typeface="inherit"/>
                        </a:rPr>
                        <a:t> Vehículo de Intervención Rápida (VIR)</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30</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2512067555"/>
                  </a:ext>
                </a:extLst>
              </a:tr>
              <a:tr h="252100">
                <a:tc>
                  <a:txBody>
                    <a:bodyPr/>
                    <a:lstStyle/>
                    <a:p>
                      <a:pPr algn="l" fontAlgn="ctr"/>
                      <a:r>
                        <a:rPr lang="es-ES" sz="1400" b="0">
                          <a:effectLst/>
                          <a:latin typeface="inherit"/>
                        </a:rPr>
                        <a:t> Motocicleta Primera Intervención (HALCON)</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12</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3176775830"/>
                  </a:ext>
                </a:extLst>
              </a:tr>
              <a:tr h="293467">
                <a:tc>
                  <a:txBody>
                    <a:bodyPr/>
                    <a:lstStyle/>
                    <a:p>
                      <a:pPr algn="l" fontAlgn="ctr"/>
                      <a:r>
                        <a:rPr lang="es-ES" sz="1400" b="0" dirty="0">
                          <a:effectLst/>
                          <a:latin typeface="inherit"/>
                        </a:rPr>
                        <a:t> Columna Sanitaria (CSA)</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 5</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322577650"/>
                  </a:ext>
                </a:extLst>
              </a:tr>
              <a:tr h="250398">
                <a:tc>
                  <a:txBody>
                    <a:bodyPr/>
                    <a:lstStyle/>
                    <a:p>
                      <a:pPr algn="l" fontAlgn="ctr"/>
                      <a:r>
                        <a:rPr lang="es-ES" sz="1400" b="0">
                          <a:effectLst/>
                          <a:latin typeface="inherit"/>
                        </a:rPr>
                        <a:t> Vehículos de Apoyo a la Intervención Sanitaria (VAIS) y Procedimientos Especiales: FÉNIX</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16</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1269271888"/>
                  </a:ext>
                </a:extLst>
              </a:tr>
              <a:tr h="252100">
                <a:tc>
                  <a:txBody>
                    <a:bodyPr/>
                    <a:lstStyle/>
                    <a:p>
                      <a:pPr algn="l" fontAlgn="ctr"/>
                      <a:r>
                        <a:rPr lang="es-ES" sz="1400" b="0">
                          <a:effectLst/>
                          <a:latin typeface="inherit"/>
                        </a:rPr>
                        <a:t> Transporte Material (TPM)</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23</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3663390068"/>
                  </a:ext>
                </a:extLst>
              </a:tr>
              <a:tr h="266980">
                <a:tc>
                  <a:txBody>
                    <a:bodyPr/>
                    <a:lstStyle/>
                    <a:p>
                      <a:pPr algn="l" fontAlgn="ctr"/>
                      <a:r>
                        <a:rPr lang="es-ES" sz="1400" b="0">
                          <a:effectLst/>
                          <a:latin typeface="inherit"/>
                        </a:rPr>
                        <a:t> Transporte Personal (TPP)</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36</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2265143594"/>
                  </a:ext>
                </a:extLst>
              </a:tr>
              <a:tr h="284442">
                <a:tc>
                  <a:txBody>
                    <a:bodyPr/>
                    <a:lstStyle/>
                    <a:p>
                      <a:pPr algn="l" fontAlgn="ctr"/>
                      <a:r>
                        <a:rPr lang="es-ES" sz="1400" b="0" dirty="0">
                          <a:effectLst/>
                          <a:latin typeface="inherit"/>
                        </a:rPr>
                        <a:t> Vehículo para Dispositivos Especiales Preventivos de Actos Antisocial</a:t>
                      </a:r>
                      <a:r>
                        <a:rPr lang="es-ES" sz="1600" b="0" dirty="0">
                          <a:effectLst/>
                          <a:latin typeface="inherit"/>
                        </a:rPr>
                        <a:t>e</a:t>
                      </a:r>
                      <a:r>
                        <a:rPr lang="es-ES" sz="1400" b="0" dirty="0">
                          <a:effectLst/>
                          <a:latin typeface="inherit"/>
                        </a:rPr>
                        <a:t>s (DEPA)</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 1</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2814839973"/>
                  </a:ext>
                </a:extLst>
              </a:tr>
              <a:tr h="252100">
                <a:tc>
                  <a:txBody>
                    <a:bodyPr/>
                    <a:lstStyle/>
                    <a:p>
                      <a:pPr algn="l" fontAlgn="ctr"/>
                      <a:r>
                        <a:rPr lang="es-ES" sz="1400" b="0">
                          <a:effectLst/>
                          <a:latin typeface="inherit"/>
                        </a:rPr>
                        <a:t> Unidad LINCE</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 1</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3731019142"/>
                  </a:ext>
                </a:extLst>
              </a:tr>
              <a:tr h="252100">
                <a:tc>
                  <a:txBody>
                    <a:bodyPr/>
                    <a:lstStyle/>
                    <a:p>
                      <a:pPr algn="l" fontAlgn="ctr"/>
                      <a:r>
                        <a:rPr lang="es-ES" sz="1400" b="0" dirty="0">
                          <a:effectLst/>
                          <a:latin typeface="inherit"/>
                        </a:rPr>
                        <a:t> Unidad Canina</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 1</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2639242283"/>
                  </a:ext>
                </a:extLst>
              </a:tr>
              <a:tr h="252100">
                <a:tc>
                  <a:txBody>
                    <a:bodyPr/>
                    <a:lstStyle/>
                    <a:p>
                      <a:pPr algn="l" fontAlgn="ctr"/>
                      <a:r>
                        <a:rPr lang="es-ES" sz="1400" b="0">
                          <a:effectLst/>
                          <a:latin typeface="inherit"/>
                        </a:rPr>
                        <a:t> Farmacia Móvil</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a:effectLst/>
                          <a:latin typeface="inherit"/>
                        </a:rPr>
                        <a:t> 2</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938007142"/>
                  </a:ext>
                </a:extLst>
              </a:tr>
              <a:tr h="252100">
                <a:tc>
                  <a:txBody>
                    <a:bodyPr/>
                    <a:lstStyle/>
                    <a:p>
                      <a:pPr algn="l" fontAlgn="ctr"/>
                      <a:r>
                        <a:rPr lang="es-ES" sz="1400" b="0">
                          <a:effectLst/>
                          <a:latin typeface="inherit"/>
                        </a:rPr>
                        <a:t> Vehículos mantenimiento Operativo (UROS)</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tc>
                  <a:txBody>
                    <a:bodyPr/>
                    <a:lstStyle/>
                    <a:p>
                      <a:pPr algn="l" fontAlgn="ctr"/>
                      <a:r>
                        <a:rPr lang="es-ES" sz="1400" b="0">
                          <a:effectLst/>
                          <a:latin typeface="inherit"/>
                        </a:rPr>
                        <a:t> 3</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FFFFF"/>
                    </a:solidFill>
                  </a:tcPr>
                </a:tc>
                <a:extLst>
                  <a:ext uri="{0D108BD9-81ED-4DB2-BD59-A6C34878D82A}">
                    <a16:rowId xmlns:a16="http://schemas.microsoft.com/office/drawing/2014/main" val="983756237"/>
                  </a:ext>
                </a:extLst>
              </a:tr>
              <a:tr h="293467">
                <a:tc>
                  <a:txBody>
                    <a:bodyPr/>
                    <a:lstStyle/>
                    <a:p>
                      <a:pPr algn="l" fontAlgn="ctr"/>
                      <a:r>
                        <a:rPr lang="es-ES" sz="1400" b="0">
                          <a:effectLst/>
                          <a:latin typeface="inherit"/>
                        </a:rPr>
                        <a:t> Remolques (REM)</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tc>
                  <a:txBody>
                    <a:bodyPr/>
                    <a:lstStyle/>
                    <a:p>
                      <a:pPr algn="l" fontAlgn="ctr"/>
                      <a:r>
                        <a:rPr lang="es-ES" sz="1400" b="0" dirty="0">
                          <a:effectLst/>
                          <a:latin typeface="inherit"/>
                        </a:rPr>
                        <a:t> 2</a:t>
                      </a:r>
                    </a:p>
                  </a:txBody>
                  <a:tcPr marL="14106" marR="14106" marT="20654" marB="20654" anchor="ctr">
                    <a:lnL>
                      <a:noFill/>
                    </a:lnL>
                    <a:lnR>
                      <a:noFill/>
                    </a:lnR>
                    <a:lnT w="6350" cap="flat" cmpd="sng" algn="ctr">
                      <a:solidFill>
                        <a:srgbClr val="F2F2F2"/>
                      </a:solidFill>
                      <a:prstDash val="solid"/>
                      <a:round/>
                      <a:headEnd type="none" w="med" len="med"/>
                      <a:tailEnd type="none" w="med" len="med"/>
                    </a:lnT>
                    <a:lnB w="635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342504528"/>
                  </a:ext>
                </a:extLst>
              </a:tr>
            </a:tbl>
          </a:graphicData>
        </a:graphic>
      </p:graphicFrame>
      <p:sp>
        <p:nvSpPr>
          <p:cNvPr id="3" name="Rectangle 1">
            <a:extLst>
              <a:ext uri="{FF2B5EF4-FFF2-40B4-BE49-F238E27FC236}">
                <a16:creationId xmlns:a16="http://schemas.microsoft.com/office/drawing/2014/main" id="{154DFD32-BB29-424C-A05A-B6D3A5D176F5}"/>
              </a:ext>
            </a:extLst>
          </p:cNvPr>
          <p:cNvSpPr>
            <a:spLocks noChangeArrowheads="1"/>
          </p:cNvSpPr>
          <p:nvPr/>
        </p:nvSpPr>
        <p:spPr bwMode="auto">
          <a:xfrm>
            <a:off x="3281674" y="760151"/>
            <a:ext cx="4038637"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600" b="1" dirty="0">
                <a:latin typeface="Calibri" panose="020F0502020204030204" pitchFamily="34" charset="0"/>
                <a:cs typeface="Calibri" panose="020F0502020204030204" pitchFamily="34" charset="0"/>
              </a:rPr>
              <a:t>Flota de vehículos operativos según tipo*</a:t>
            </a:r>
          </a:p>
        </p:txBody>
      </p:sp>
      <p:pic>
        <p:nvPicPr>
          <p:cNvPr id="6" name="Imagen 5">
            <a:extLst>
              <a:ext uri="{FF2B5EF4-FFF2-40B4-BE49-F238E27FC236}">
                <a16:creationId xmlns:a16="http://schemas.microsoft.com/office/drawing/2014/main" id="{10D834AB-BFD7-4B56-82CA-ABF01373ADE5}"/>
              </a:ext>
            </a:extLst>
          </p:cNvPr>
          <p:cNvPicPr>
            <a:picLocks noChangeAspect="1"/>
          </p:cNvPicPr>
          <p:nvPr/>
        </p:nvPicPr>
        <p:blipFill>
          <a:blip r:embed="rId6"/>
          <a:stretch>
            <a:fillRect/>
          </a:stretch>
        </p:blipFill>
        <p:spPr>
          <a:xfrm>
            <a:off x="703312" y="4055762"/>
            <a:ext cx="1925151" cy="2566870"/>
          </a:xfrm>
          <a:prstGeom prst="rect">
            <a:avLst/>
          </a:prstGeom>
        </p:spPr>
      </p:pic>
      <p:pic>
        <p:nvPicPr>
          <p:cNvPr id="10" name="Imagen 9">
            <a:extLst>
              <a:ext uri="{FF2B5EF4-FFF2-40B4-BE49-F238E27FC236}">
                <a16:creationId xmlns:a16="http://schemas.microsoft.com/office/drawing/2014/main" id="{604E5378-5B6B-4861-A5F6-27EFAA0B6555}"/>
              </a:ext>
            </a:extLst>
          </p:cNvPr>
          <p:cNvPicPr>
            <a:picLocks noChangeAspect="1"/>
          </p:cNvPicPr>
          <p:nvPr/>
        </p:nvPicPr>
        <p:blipFill>
          <a:blip r:embed="rId7"/>
          <a:stretch>
            <a:fillRect/>
          </a:stretch>
        </p:blipFill>
        <p:spPr>
          <a:xfrm>
            <a:off x="3308461" y="5605397"/>
            <a:ext cx="1392311" cy="1085315"/>
          </a:xfrm>
          <a:prstGeom prst="rect">
            <a:avLst/>
          </a:prstGeom>
        </p:spPr>
      </p:pic>
      <p:pic>
        <p:nvPicPr>
          <p:cNvPr id="11" name="Imagen 10">
            <a:extLst>
              <a:ext uri="{FF2B5EF4-FFF2-40B4-BE49-F238E27FC236}">
                <a16:creationId xmlns:a16="http://schemas.microsoft.com/office/drawing/2014/main" id="{8C8E2712-178F-4DB6-B4E4-730F010046C4}"/>
              </a:ext>
            </a:extLst>
          </p:cNvPr>
          <p:cNvPicPr>
            <a:picLocks noChangeAspect="1"/>
          </p:cNvPicPr>
          <p:nvPr/>
        </p:nvPicPr>
        <p:blipFill>
          <a:blip r:embed="rId8"/>
          <a:stretch>
            <a:fillRect/>
          </a:stretch>
        </p:blipFill>
        <p:spPr>
          <a:xfrm>
            <a:off x="5500120" y="5605397"/>
            <a:ext cx="1496712" cy="1102707"/>
          </a:xfrm>
          <a:prstGeom prst="rect">
            <a:avLst/>
          </a:prstGeom>
        </p:spPr>
      </p:pic>
      <p:pic>
        <p:nvPicPr>
          <p:cNvPr id="25" name="Imagen 24">
            <a:extLst>
              <a:ext uri="{FF2B5EF4-FFF2-40B4-BE49-F238E27FC236}">
                <a16:creationId xmlns:a16="http://schemas.microsoft.com/office/drawing/2014/main" id="{076C8B07-35AC-4003-B6AA-4037B72C67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479" y="2441586"/>
            <a:ext cx="2253383" cy="1226648"/>
          </a:xfrm>
          <a:prstGeom prst="rect">
            <a:avLst/>
          </a:prstGeom>
          <a:effectLst>
            <a:outerShdw blurRad="76200" dir="13500000" sy="23000" kx="1200000" algn="br" rotWithShape="0">
              <a:prstClr val="black">
                <a:alpha val="20000"/>
              </a:prstClr>
            </a:outerShdw>
          </a:effectLst>
        </p:spPr>
      </p:pic>
      <p:pic>
        <p:nvPicPr>
          <p:cNvPr id="18" name="Gráfico 2">
            <a:extLst>
              <a:ext uri="{FF2B5EF4-FFF2-40B4-BE49-F238E27FC236}">
                <a16:creationId xmlns:a16="http://schemas.microsoft.com/office/drawing/2014/main" id="{FD856F47-C633-6371-57CE-D050175BF5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57211" y="15994"/>
            <a:ext cx="1272705" cy="510374"/>
          </a:xfrm>
          <a:prstGeom prst="rect">
            <a:avLst/>
          </a:prstGeom>
        </p:spPr>
      </p:pic>
      <p:pic>
        <p:nvPicPr>
          <p:cNvPr id="19" name="Imagen 18"/>
          <p:cNvPicPr>
            <a:picLocks noChangeAspect="1"/>
          </p:cNvPicPr>
          <p:nvPr/>
        </p:nvPicPr>
        <p:blipFill>
          <a:blip r:embed="rId11">
            <a:clrChange>
              <a:clrFrom>
                <a:srgbClr val="000000"/>
              </a:clrFrom>
              <a:clrTo>
                <a:srgbClr val="000000">
                  <a:alpha val="0"/>
                </a:srgbClr>
              </a:clrTo>
            </a:clrChange>
          </a:blip>
          <a:stretch>
            <a:fillRect/>
          </a:stretch>
        </p:blipFill>
        <p:spPr>
          <a:xfrm>
            <a:off x="10231586" y="-2426"/>
            <a:ext cx="556391" cy="547215"/>
          </a:xfrm>
          <a:prstGeom prst="rect">
            <a:avLst/>
          </a:prstGeom>
        </p:spPr>
      </p:pic>
      <p:pic>
        <p:nvPicPr>
          <p:cNvPr id="20" name="Imagen 19"/>
          <p:cNvPicPr>
            <a:picLocks noChangeAspect="1"/>
          </p:cNvPicPr>
          <p:nvPr/>
        </p:nvPicPr>
        <p:blipFill>
          <a:blip r:embed="rId1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1899"/>
            <a:ext cx="545321" cy="538564"/>
          </a:xfrm>
          <a:prstGeom prst="rect">
            <a:avLst/>
          </a:prstGeom>
        </p:spPr>
      </p:pic>
      <p:pic>
        <p:nvPicPr>
          <p:cNvPr id="21" name="Imagen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6469" y="90176"/>
            <a:ext cx="955883" cy="358300"/>
          </a:xfrm>
          <a:prstGeom prst="rect">
            <a:avLst/>
          </a:prstGeom>
        </p:spPr>
      </p:pic>
    </p:spTree>
    <p:extLst>
      <p:ext uri="{BB962C8B-B14F-4D97-AF65-F5344CB8AC3E}">
        <p14:creationId xmlns:p14="http://schemas.microsoft.com/office/powerpoint/2010/main" val="1864734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106325"/>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sp>
        <p:nvSpPr>
          <p:cNvPr id="57" name="Rectángulo 56"/>
          <p:cNvSpPr/>
          <p:nvPr/>
        </p:nvSpPr>
        <p:spPr>
          <a:xfrm>
            <a:off x="-286589" y="142846"/>
            <a:ext cx="9423824"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SAMUR · PROTECCIÓN CIVIL · </a:t>
            </a:r>
            <a:r>
              <a:rPr lang="es-ES" sz="18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DOTACIÓN SOPORTE VITAL AVANZADO</a:t>
            </a:r>
            <a:endParaRPr lang="es-ES" sz="1800" dirty="0">
              <a:latin typeface="Lato" panose="020F0502020204030203" pitchFamily="34" charset="0"/>
              <a:ea typeface="Lato" panose="020F0502020204030203" pitchFamily="34" charset="0"/>
              <a:cs typeface="Lato" panose="020F0502020204030203" pitchFamily="34" charset="0"/>
            </a:endParaRPr>
          </a:p>
        </p:txBody>
      </p:sp>
      <p:sp>
        <p:nvSpPr>
          <p:cNvPr id="22" name="CuadroTexto 21">
            <a:extLst>
              <a:ext uri="{FF2B5EF4-FFF2-40B4-BE49-F238E27FC236}">
                <a16:creationId xmlns:a16="http://schemas.microsoft.com/office/drawing/2014/main" id="{428B7C62-AAC3-465D-A673-B35C6F0C7324}"/>
              </a:ext>
            </a:extLst>
          </p:cNvPr>
          <p:cNvSpPr txBox="1"/>
          <p:nvPr/>
        </p:nvSpPr>
        <p:spPr>
          <a:xfrm>
            <a:off x="7110291" y="5690503"/>
            <a:ext cx="4383272" cy="523220"/>
          </a:xfrm>
          <a:prstGeom prst="rect">
            <a:avLst/>
          </a:prstGeom>
          <a:noFill/>
        </p:spPr>
        <p:txBody>
          <a:bodyPr wrap="square">
            <a:spAutoFit/>
          </a:bodyPr>
          <a:lstStyle/>
          <a:p>
            <a:r>
              <a:rPr lang="es-ES" dirty="0">
                <a:hlinkClick r:id="rId4"/>
              </a:rPr>
              <a:t>servpub.madrid.es/</a:t>
            </a:r>
            <a:r>
              <a:rPr lang="es-ES" dirty="0" err="1">
                <a:hlinkClick r:id="rId4"/>
              </a:rPr>
              <a:t>visitavirtualsamurpc</a:t>
            </a:r>
            <a:r>
              <a:rPr lang="es-ES" dirty="0">
                <a:hlinkClick r:id="rId4"/>
              </a:rPr>
              <a:t>/</a:t>
            </a:r>
            <a:endParaRPr lang="es-ES" dirty="0"/>
          </a:p>
          <a:p>
            <a:endParaRPr lang="es-ES" dirty="0"/>
          </a:p>
        </p:txBody>
      </p:sp>
      <p:pic>
        <p:nvPicPr>
          <p:cNvPr id="7" name="Picture 2">
            <a:extLst>
              <a:ext uri="{FF2B5EF4-FFF2-40B4-BE49-F238E27FC236}">
                <a16:creationId xmlns:a16="http://schemas.microsoft.com/office/drawing/2014/main" id="{C8F33BF1-F377-48DA-A658-4C0F1B391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81" y="790621"/>
            <a:ext cx="2595299" cy="1408658"/>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1DB981A1-07B2-41D8-A86F-73618E184034}"/>
              </a:ext>
            </a:extLst>
          </p:cNvPr>
          <p:cNvSpPr txBox="1"/>
          <p:nvPr/>
        </p:nvSpPr>
        <p:spPr>
          <a:xfrm>
            <a:off x="3288625" y="1069025"/>
            <a:ext cx="7945432" cy="646331"/>
          </a:xfrm>
          <a:prstGeom prst="rect">
            <a:avLst/>
          </a:prstGeom>
          <a:noFill/>
        </p:spPr>
        <p:txBody>
          <a:bodyPr wrap="square">
            <a:spAutoFit/>
          </a:bodyPr>
          <a:lstStyle/>
          <a:p>
            <a:pPr algn="just"/>
            <a:r>
              <a:rPr lang="es-ES" sz="1800" b="1" i="0" dirty="0">
                <a:solidFill>
                  <a:srgbClr val="333333"/>
                </a:solidFill>
                <a:effectLst/>
                <a:latin typeface="+mn-lt"/>
              </a:rPr>
              <a:t>Dotación</a:t>
            </a:r>
            <a:r>
              <a:rPr lang="es-ES" sz="1800" b="0" i="0" dirty="0">
                <a:solidFill>
                  <a:srgbClr val="333333"/>
                </a:solidFill>
                <a:effectLst/>
                <a:latin typeface="+mn-lt"/>
              </a:rPr>
              <a:t>: monitorización ECG, </a:t>
            </a:r>
            <a:r>
              <a:rPr lang="es-ES" sz="1800" b="0" i="0" dirty="0" err="1">
                <a:solidFill>
                  <a:srgbClr val="333333"/>
                </a:solidFill>
                <a:effectLst/>
                <a:latin typeface="+mn-lt"/>
              </a:rPr>
              <a:t>capnometría</a:t>
            </a:r>
            <a:r>
              <a:rPr lang="es-ES" sz="1800" b="0" i="0" dirty="0">
                <a:solidFill>
                  <a:srgbClr val="333333"/>
                </a:solidFill>
                <a:effectLst/>
                <a:latin typeface="+mn-lt"/>
              </a:rPr>
              <a:t>, ventilación mecánica, pulsioximetría, bombas de perfusión, </a:t>
            </a:r>
            <a:r>
              <a:rPr lang="es-ES" sz="1800" b="0" i="0" dirty="0" err="1">
                <a:solidFill>
                  <a:srgbClr val="333333"/>
                </a:solidFill>
                <a:effectLst/>
                <a:latin typeface="+mn-lt"/>
              </a:rPr>
              <a:t>cooximetría</a:t>
            </a:r>
            <a:r>
              <a:rPr lang="es-ES" sz="1800" b="0" i="0" dirty="0">
                <a:solidFill>
                  <a:srgbClr val="333333"/>
                </a:solidFill>
                <a:effectLst/>
                <a:latin typeface="+mn-lt"/>
              </a:rPr>
              <a:t>, ecografía y analítica sanguínea.</a:t>
            </a:r>
            <a:endParaRPr lang="es-ES" sz="1800" dirty="0">
              <a:latin typeface="+mn-lt"/>
            </a:endParaRPr>
          </a:p>
        </p:txBody>
      </p:sp>
      <p:pic>
        <p:nvPicPr>
          <p:cNvPr id="8" name="Imagen 7">
            <a:extLst>
              <a:ext uri="{FF2B5EF4-FFF2-40B4-BE49-F238E27FC236}">
                <a16:creationId xmlns:a16="http://schemas.microsoft.com/office/drawing/2014/main" id="{A7822731-FF31-48E0-B156-912996F72189}"/>
              </a:ext>
            </a:extLst>
          </p:cNvPr>
          <p:cNvPicPr>
            <a:picLocks noChangeAspect="1"/>
          </p:cNvPicPr>
          <p:nvPr/>
        </p:nvPicPr>
        <p:blipFill>
          <a:blip r:embed="rId6"/>
          <a:stretch>
            <a:fillRect/>
          </a:stretch>
        </p:blipFill>
        <p:spPr>
          <a:xfrm>
            <a:off x="1853610" y="2199279"/>
            <a:ext cx="8484780" cy="3268911"/>
          </a:xfrm>
          <a:prstGeom prst="rect">
            <a:avLst/>
          </a:prstGeom>
        </p:spPr>
      </p:pic>
      <p:pic>
        <p:nvPicPr>
          <p:cNvPr id="14"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7211" y="15994"/>
            <a:ext cx="1272705" cy="510374"/>
          </a:xfrm>
          <a:prstGeom prst="rect">
            <a:avLst/>
          </a:prstGeom>
        </p:spPr>
      </p:pic>
      <p:pic>
        <p:nvPicPr>
          <p:cNvPr id="15" name="Imagen 14"/>
          <p:cNvPicPr>
            <a:picLocks noChangeAspect="1"/>
          </p:cNvPicPr>
          <p:nvPr/>
        </p:nvPicPr>
        <p:blipFill>
          <a:blip r:embed="rId8">
            <a:clrChange>
              <a:clrFrom>
                <a:srgbClr val="000000"/>
              </a:clrFrom>
              <a:clrTo>
                <a:srgbClr val="000000">
                  <a:alpha val="0"/>
                </a:srgbClr>
              </a:clrTo>
            </a:clrChange>
          </a:blip>
          <a:stretch>
            <a:fillRect/>
          </a:stretch>
        </p:blipFill>
        <p:spPr>
          <a:xfrm>
            <a:off x="10231586" y="-2426"/>
            <a:ext cx="556391" cy="547215"/>
          </a:xfrm>
          <a:prstGeom prst="rect">
            <a:avLst/>
          </a:prstGeom>
        </p:spPr>
      </p:pic>
      <p:pic>
        <p:nvPicPr>
          <p:cNvPr id="16" name="Imagen 15"/>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1899"/>
            <a:ext cx="545321" cy="538564"/>
          </a:xfrm>
          <a:prstGeom prst="rect">
            <a:avLst/>
          </a:prstGeom>
        </p:spPr>
      </p:pic>
      <p:pic>
        <p:nvPicPr>
          <p:cNvPr id="17" name="Imagen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6469" y="90176"/>
            <a:ext cx="955883" cy="358300"/>
          </a:xfrm>
          <a:prstGeom prst="rect">
            <a:avLst/>
          </a:prstGeom>
        </p:spPr>
      </p:pic>
    </p:spTree>
    <p:extLst>
      <p:ext uri="{BB962C8B-B14F-4D97-AF65-F5344CB8AC3E}">
        <p14:creationId xmlns:p14="http://schemas.microsoft.com/office/powerpoint/2010/main" val="50792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106325"/>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SAMUR · PROTECCIÓN CIVIL · </a:t>
            </a:r>
            <a:r>
              <a:rPr lang="es-ES" sz="16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EQUIPO MÉDICO DE EMERGENCIAS TIPO 1</a:t>
            </a:r>
            <a:endParaRPr lang="es-ES" sz="1600" dirty="0">
              <a:latin typeface="Lato" panose="020F0502020204030203" pitchFamily="34" charset="0"/>
              <a:ea typeface="Lato" panose="020F0502020204030203" pitchFamily="34" charset="0"/>
              <a:cs typeface="Lato" panose="020F0502020204030203" pitchFamily="34" charset="0"/>
            </a:endParaRPr>
          </a:p>
        </p:txBody>
      </p:sp>
      <p:sp>
        <p:nvSpPr>
          <p:cNvPr id="22" name="CuadroTexto 21">
            <a:extLst>
              <a:ext uri="{FF2B5EF4-FFF2-40B4-BE49-F238E27FC236}">
                <a16:creationId xmlns:a16="http://schemas.microsoft.com/office/drawing/2014/main" id="{428B7C62-AAC3-465D-A673-B35C6F0C7324}"/>
              </a:ext>
            </a:extLst>
          </p:cNvPr>
          <p:cNvSpPr txBox="1"/>
          <p:nvPr/>
        </p:nvSpPr>
        <p:spPr>
          <a:xfrm>
            <a:off x="7808728" y="5960700"/>
            <a:ext cx="4383272" cy="307777"/>
          </a:xfrm>
          <a:prstGeom prst="rect">
            <a:avLst/>
          </a:prstGeom>
          <a:noFill/>
        </p:spPr>
        <p:txBody>
          <a:bodyPr wrap="square">
            <a:spAutoFit/>
          </a:bodyPr>
          <a:lstStyle/>
          <a:p>
            <a:r>
              <a:rPr lang="es-ES" dirty="0">
                <a:hlinkClick r:id="rId4"/>
              </a:rPr>
              <a:t>servpub.madrid.es/</a:t>
            </a:r>
            <a:r>
              <a:rPr lang="es-ES" dirty="0" err="1">
                <a:hlinkClick r:id="rId4"/>
              </a:rPr>
              <a:t>visitavirtualsamurpc</a:t>
            </a:r>
            <a:r>
              <a:rPr lang="es-ES" dirty="0">
                <a:hlinkClick r:id="rId4"/>
              </a:rPr>
              <a:t>/emt1/</a:t>
            </a:r>
            <a:endParaRPr lang="es-ES" dirty="0"/>
          </a:p>
        </p:txBody>
      </p:sp>
      <p:pic>
        <p:nvPicPr>
          <p:cNvPr id="7" name="Picture 2">
            <a:extLst>
              <a:ext uri="{FF2B5EF4-FFF2-40B4-BE49-F238E27FC236}">
                <a16:creationId xmlns:a16="http://schemas.microsoft.com/office/drawing/2014/main" id="{C8F33BF1-F377-48DA-A658-4C0F1B391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78" y="879370"/>
            <a:ext cx="2595299" cy="1408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154DFD32-BB29-424C-A05A-B6D3A5D176F5}"/>
              </a:ext>
            </a:extLst>
          </p:cNvPr>
          <p:cNvSpPr>
            <a:spLocks noChangeArrowheads="1"/>
          </p:cNvSpPr>
          <p:nvPr/>
        </p:nvSpPr>
        <p:spPr bwMode="auto">
          <a:xfrm>
            <a:off x="3821152" y="1103421"/>
            <a:ext cx="7185875"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s-ES" sz="1800" b="0" dirty="0">
                <a:solidFill>
                  <a:srgbClr val="333333"/>
                </a:solidFill>
                <a:effectLst/>
                <a:latin typeface="+mn-lt"/>
              </a:rPr>
              <a:t>El 3 de octubre de </a:t>
            </a:r>
            <a:r>
              <a:rPr lang="es-ES" sz="1800" b="1" dirty="0">
                <a:solidFill>
                  <a:srgbClr val="333333"/>
                </a:solidFill>
                <a:effectLst/>
                <a:latin typeface="+mn-lt"/>
              </a:rPr>
              <a:t>2023</a:t>
            </a:r>
            <a:r>
              <a:rPr lang="es-ES" sz="1800" b="0" dirty="0">
                <a:solidFill>
                  <a:srgbClr val="333333"/>
                </a:solidFill>
                <a:effectLst/>
                <a:latin typeface="+mn-lt"/>
              </a:rPr>
              <a:t> el equipo médico internacional de SAMUR-Protección Civil fue clasificado como </a:t>
            </a:r>
            <a:r>
              <a:rPr lang="es-ES" sz="1800" b="1" dirty="0" err="1">
                <a:solidFill>
                  <a:srgbClr val="333333"/>
                </a:solidFill>
                <a:effectLst/>
                <a:latin typeface="+mn-lt"/>
              </a:rPr>
              <a:t>Emergency</a:t>
            </a:r>
            <a:r>
              <a:rPr lang="es-ES" sz="1800" b="1" dirty="0">
                <a:solidFill>
                  <a:srgbClr val="333333"/>
                </a:solidFill>
                <a:effectLst/>
                <a:latin typeface="+mn-lt"/>
              </a:rPr>
              <a:t> Medical </a:t>
            </a:r>
            <a:r>
              <a:rPr lang="es-ES" sz="1800" b="1" dirty="0" err="1">
                <a:solidFill>
                  <a:srgbClr val="333333"/>
                </a:solidFill>
                <a:effectLst/>
                <a:latin typeface="+mn-lt"/>
              </a:rPr>
              <a:t>Team</a:t>
            </a:r>
            <a:r>
              <a:rPr lang="es-ES" sz="1800" b="1" dirty="0">
                <a:solidFill>
                  <a:srgbClr val="333333"/>
                </a:solidFill>
                <a:effectLst/>
                <a:latin typeface="+mn-lt"/>
              </a:rPr>
              <a:t> </a:t>
            </a:r>
            <a:r>
              <a:rPr lang="es-ES" sz="1800" b="1" dirty="0" err="1">
                <a:solidFill>
                  <a:srgbClr val="333333"/>
                </a:solidFill>
                <a:effectLst/>
                <a:latin typeface="+mn-lt"/>
              </a:rPr>
              <a:t>type</a:t>
            </a:r>
            <a:r>
              <a:rPr lang="es-ES" sz="1800" b="1" dirty="0">
                <a:solidFill>
                  <a:srgbClr val="333333"/>
                </a:solidFill>
                <a:effectLst/>
                <a:latin typeface="+mn-lt"/>
              </a:rPr>
              <a:t> 1 </a:t>
            </a:r>
            <a:r>
              <a:rPr lang="es-ES" sz="1800" b="1" dirty="0" err="1">
                <a:solidFill>
                  <a:srgbClr val="333333"/>
                </a:solidFill>
                <a:effectLst/>
                <a:latin typeface="+mn-lt"/>
              </a:rPr>
              <a:t>fixed</a:t>
            </a:r>
            <a:r>
              <a:rPr lang="es-ES" sz="1800" b="1" dirty="0">
                <a:solidFill>
                  <a:srgbClr val="333333"/>
                </a:solidFill>
                <a:effectLst/>
                <a:latin typeface="+mn-lt"/>
              </a:rPr>
              <a:t> </a:t>
            </a:r>
            <a:r>
              <a:rPr lang="es-ES" sz="1800" b="0" dirty="0">
                <a:solidFill>
                  <a:srgbClr val="333333"/>
                </a:solidFill>
                <a:effectLst/>
                <a:latin typeface="+mn-lt"/>
              </a:rPr>
              <a:t>(EMT1 fijo) por la Iniciativa EMT de la Organización Mundial de la Salud</a:t>
            </a:r>
            <a:endParaRPr kumimoji="0" lang="es-ES" altLang="es-ES" sz="1800" b="1" u="none" strike="noStrike" cap="none" normalizeH="0" baseline="0" dirty="0">
              <a:ln>
                <a:noFill/>
              </a:ln>
              <a:solidFill>
                <a:schemeClr val="tx1"/>
              </a:solidFill>
              <a:effectLst/>
              <a:latin typeface="+mn-lt"/>
            </a:endParaRPr>
          </a:p>
        </p:txBody>
      </p:sp>
      <p:pic>
        <p:nvPicPr>
          <p:cNvPr id="18" name="Imagen 17">
            <a:extLst>
              <a:ext uri="{FF2B5EF4-FFF2-40B4-BE49-F238E27FC236}">
                <a16:creationId xmlns:a16="http://schemas.microsoft.com/office/drawing/2014/main" id="{E2E681A4-76A8-405A-B119-18748868A0DA}"/>
              </a:ext>
            </a:extLst>
          </p:cNvPr>
          <p:cNvPicPr>
            <a:picLocks noChangeAspect="1"/>
          </p:cNvPicPr>
          <p:nvPr/>
        </p:nvPicPr>
        <p:blipFill>
          <a:blip r:embed="rId6"/>
          <a:stretch>
            <a:fillRect/>
          </a:stretch>
        </p:blipFill>
        <p:spPr>
          <a:xfrm>
            <a:off x="514285" y="2526763"/>
            <a:ext cx="2650592" cy="3616862"/>
          </a:xfrm>
          <a:prstGeom prst="rect">
            <a:avLst/>
          </a:prstGeom>
        </p:spPr>
      </p:pic>
      <p:pic>
        <p:nvPicPr>
          <p:cNvPr id="19" name="Imagen 18">
            <a:extLst>
              <a:ext uri="{FF2B5EF4-FFF2-40B4-BE49-F238E27FC236}">
                <a16:creationId xmlns:a16="http://schemas.microsoft.com/office/drawing/2014/main" id="{F93DA52F-3AE9-42BC-BB51-61306989B142}"/>
              </a:ext>
            </a:extLst>
          </p:cNvPr>
          <p:cNvPicPr>
            <a:picLocks noChangeAspect="1"/>
          </p:cNvPicPr>
          <p:nvPr/>
        </p:nvPicPr>
        <p:blipFill>
          <a:blip r:embed="rId7"/>
          <a:stretch>
            <a:fillRect/>
          </a:stretch>
        </p:blipFill>
        <p:spPr>
          <a:xfrm>
            <a:off x="5006985" y="2443530"/>
            <a:ext cx="4879308" cy="3224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CuadroTexto 20">
            <a:extLst>
              <a:ext uri="{FF2B5EF4-FFF2-40B4-BE49-F238E27FC236}">
                <a16:creationId xmlns:a16="http://schemas.microsoft.com/office/drawing/2014/main" id="{E065952A-E462-49D5-9881-5E3614F00401}"/>
              </a:ext>
            </a:extLst>
          </p:cNvPr>
          <p:cNvSpPr txBox="1"/>
          <p:nvPr/>
        </p:nvSpPr>
        <p:spPr>
          <a:xfrm>
            <a:off x="3821152" y="2972824"/>
            <a:ext cx="1128797" cy="532852"/>
          </a:xfrm>
          <a:prstGeom prst="rect">
            <a:avLst/>
          </a:prstGeom>
          <a:noFill/>
        </p:spPr>
        <p:txBody>
          <a:bodyPr wrap="square">
            <a:spAutoFit/>
          </a:bodyPr>
          <a:lstStyle/>
          <a:p>
            <a:r>
              <a:rPr lang="es-ES" dirty="0"/>
              <a:t>Área asistencial</a:t>
            </a:r>
          </a:p>
        </p:txBody>
      </p:sp>
      <p:sp>
        <p:nvSpPr>
          <p:cNvPr id="24" name="CuadroTexto 23">
            <a:extLst>
              <a:ext uri="{FF2B5EF4-FFF2-40B4-BE49-F238E27FC236}">
                <a16:creationId xmlns:a16="http://schemas.microsoft.com/office/drawing/2014/main" id="{A9250EE0-CFE6-4475-B98A-6643E4089902}"/>
              </a:ext>
            </a:extLst>
          </p:cNvPr>
          <p:cNvSpPr txBox="1"/>
          <p:nvPr/>
        </p:nvSpPr>
        <p:spPr>
          <a:xfrm>
            <a:off x="6625703" y="5779652"/>
            <a:ext cx="1189749" cy="307777"/>
          </a:xfrm>
          <a:prstGeom prst="rect">
            <a:avLst/>
          </a:prstGeom>
          <a:noFill/>
        </p:spPr>
        <p:txBody>
          <a:bodyPr wrap="none" rtlCol="0">
            <a:spAutoFit/>
          </a:bodyPr>
          <a:lstStyle/>
          <a:p>
            <a:r>
              <a:rPr lang="es-ES" dirty="0"/>
              <a:t>Área de vida</a:t>
            </a:r>
          </a:p>
        </p:txBody>
      </p:sp>
      <p:sp>
        <p:nvSpPr>
          <p:cNvPr id="26" name="CuadroTexto 25">
            <a:extLst>
              <a:ext uri="{FF2B5EF4-FFF2-40B4-BE49-F238E27FC236}">
                <a16:creationId xmlns:a16="http://schemas.microsoft.com/office/drawing/2014/main" id="{205AB637-F75C-4B53-8945-F767619EAF85}"/>
              </a:ext>
            </a:extLst>
          </p:cNvPr>
          <p:cNvSpPr txBox="1"/>
          <p:nvPr/>
        </p:nvSpPr>
        <p:spPr>
          <a:xfrm>
            <a:off x="10000364" y="2982456"/>
            <a:ext cx="953681" cy="523220"/>
          </a:xfrm>
          <a:prstGeom prst="rect">
            <a:avLst/>
          </a:prstGeom>
          <a:noFill/>
        </p:spPr>
        <p:txBody>
          <a:bodyPr wrap="square" rtlCol="0">
            <a:spAutoFit/>
          </a:bodyPr>
          <a:lstStyle/>
          <a:p>
            <a:r>
              <a:rPr lang="es-ES" dirty="0"/>
              <a:t>Área de máquinas</a:t>
            </a:r>
          </a:p>
        </p:txBody>
      </p:sp>
      <p:pic>
        <p:nvPicPr>
          <p:cNvPr id="20" name="Gráfico 2">
            <a:extLst>
              <a:ext uri="{FF2B5EF4-FFF2-40B4-BE49-F238E27FC236}">
                <a16:creationId xmlns:a16="http://schemas.microsoft.com/office/drawing/2014/main" id="{FD856F47-C633-6371-57CE-D050175BF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7211" y="15994"/>
            <a:ext cx="1272705" cy="510374"/>
          </a:xfrm>
          <a:prstGeom prst="rect">
            <a:avLst/>
          </a:prstGeom>
        </p:spPr>
      </p:pic>
      <p:pic>
        <p:nvPicPr>
          <p:cNvPr id="23" name="Imagen 22"/>
          <p:cNvPicPr>
            <a:picLocks noChangeAspect="1"/>
          </p:cNvPicPr>
          <p:nvPr/>
        </p:nvPicPr>
        <p:blipFill>
          <a:blip r:embed="rId9">
            <a:clrChange>
              <a:clrFrom>
                <a:srgbClr val="000000"/>
              </a:clrFrom>
              <a:clrTo>
                <a:srgbClr val="000000">
                  <a:alpha val="0"/>
                </a:srgbClr>
              </a:clrTo>
            </a:clrChange>
          </a:blip>
          <a:stretch>
            <a:fillRect/>
          </a:stretch>
        </p:blipFill>
        <p:spPr>
          <a:xfrm>
            <a:off x="10231586" y="-2426"/>
            <a:ext cx="556391" cy="547215"/>
          </a:xfrm>
          <a:prstGeom prst="rect">
            <a:avLst/>
          </a:prstGeom>
        </p:spPr>
      </p:pic>
      <p:pic>
        <p:nvPicPr>
          <p:cNvPr id="25" name="Imagen 24"/>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1899"/>
            <a:ext cx="545321" cy="538564"/>
          </a:xfrm>
          <a:prstGeom prst="rect">
            <a:avLst/>
          </a:prstGeom>
        </p:spPr>
      </p:pic>
      <p:pic>
        <p:nvPicPr>
          <p:cNvPr id="27" name="Imagen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06469" y="90176"/>
            <a:ext cx="955883" cy="358300"/>
          </a:xfrm>
          <a:prstGeom prst="rect">
            <a:avLst/>
          </a:prstGeom>
        </p:spPr>
      </p:pic>
    </p:spTree>
    <p:extLst>
      <p:ext uri="{BB962C8B-B14F-4D97-AF65-F5344CB8AC3E}">
        <p14:creationId xmlns:p14="http://schemas.microsoft.com/office/powerpoint/2010/main" val="404996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53162"/>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SAMUR · PROTECCIÓN CIVIL · COMPROMISO DE CALIDAD</a:t>
            </a:r>
            <a:endParaRPr lang="es-ES" sz="2000" dirty="0">
              <a:latin typeface="Lato" panose="020F0502020204030203" pitchFamily="34" charset="0"/>
              <a:ea typeface="Lato" panose="020F0502020204030203" pitchFamily="34" charset="0"/>
              <a:cs typeface="Lato" panose="020F0502020204030203" pitchFamily="34" charset="0"/>
            </a:endParaRPr>
          </a:p>
        </p:txBody>
      </p:sp>
      <p:sp>
        <p:nvSpPr>
          <p:cNvPr id="22" name="CuadroTexto 21">
            <a:extLst>
              <a:ext uri="{FF2B5EF4-FFF2-40B4-BE49-F238E27FC236}">
                <a16:creationId xmlns:a16="http://schemas.microsoft.com/office/drawing/2014/main" id="{428B7C62-AAC3-465D-A673-B35C6F0C7324}"/>
              </a:ext>
            </a:extLst>
          </p:cNvPr>
          <p:cNvSpPr txBox="1"/>
          <p:nvPr/>
        </p:nvSpPr>
        <p:spPr>
          <a:xfrm>
            <a:off x="7492774" y="5925787"/>
            <a:ext cx="4383272" cy="523220"/>
          </a:xfrm>
          <a:prstGeom prst="rect">
            <a:avLst/>
          </a:prstGeom>
          <a:noFill/>
        </p:spPr>
        <p:txBody>
          <a:bodyPr wrap="square">
            <a:spAutoFit/>
          </a:bodyPr>
          <a:lstStyle/>
          <a:p>
            <a:r>
              <a:rPr lang="es-ES" dirty="0">
                <a:latin typeface="+mn-lt"/>
                <a:hlinkClick r:id="rId4"/>
              </a:rPr>
              <a:t>SAMUR - Protección Civil - Ayuntamiento de Madrid</a:t>
            </a:r>
            <a:endParaRPr lang="es-ES" dirty="0">
              <a:latin typeface="+mn-lt"/>
            </a:endParaRPr>
          </a:p>
          <a:p>
            <a:r>
              <a:rPr lang="es-ES" b="0" i="1" dirty="0">
                <a:solidFill>
                  <a:srgbClr val="333333"/>
                </a:solidFill>
                <a:effectLst/>
                <a:latin typeface="+mn-lt"/>
              </a:rPr>
              <a:t>* a fecha 31-12-2023</a:t>
            </a:r>
            <a:endParaRPr lang="es-ES" dirty="0">
              <a:latin typeface="+mn-lt"/>
            </a:endParaRPr>
          </a:p>
        </p:txBody>
      </p:sp>
      <p:pic>
        <p:nvPicPr>
          <p:cNvPr id="7" name="Picture 2">
            <a:extLst>
              <a:ext uri="{FF2B5EF4-FFF2-40B4-BE49-F238E27FC236}">
                <a16:creationId xmlns:a16="http://schemas.microsoft.com/office/drawing/2014/main" id="{C8F33BF1-F377-48DA-A658-4C0F1B391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81" y="790621"/>
            <a:ext cx="2595299" cy="1408658"/>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6E89A1E8-1D8A-4926-A717-1CF0522821BA}"/>
              </a:ext>
            </a:extLst>
          </p:cNvPr>
          <p:cNvSpPr txBox="1"/>
          <p:nvPr/>
        </p:nvSpPr>
        <p:spPr>
          <a:xfrm>
            <a:off x="471884" y="2586249"/>
            <a:ext cx="4881166" cy="1600438"/>
          </a:xfrm>
          <a:prstGeom prst="rect">
            <a:avLst/>
          </a:prstGeom>
          <a:noFill/>
        </p:spPr>
        <p:txBody>
          <a:bodyPr wrap="square">
            <a:spAutoFit/>
          </a:bodyPr>
          <a:lstStyle/>
          <a:p>
            <a:pPr algn="just" fontAlgn="base"/>
            <a:r>
              <a:rPr lang="es-ES" b="1" i="0" dirty="0">
                <a:solidFill>
                  <a:srgbClr val="333333"/>
                </a:solidFill>
                <a:effectLst/>
                <a:latin typeface="+mn-lt"/>
              </a:rPr>
              <a:t>Intervenciones*</a:t>
            </a:r>
            <a:endParaRPr lang="es-ES" b="0" i="0" dirty="0">
              <a:solidFill>
                <a:srgbClr val="333333"/>
              </a:solidFill>
              <a:effectLst/>
              <a:latin typeface="+mn-lt"/>
            </a:endParaRPr>
          </a:p>
          <a:p>
            <a:pPr algn="just" fontAlgn="base"/>
            <a:r>
              <a:rPr lang="es-ES" dirty="0">
                <a:solidFill>
                  <a:srgbClr val="333333"/>
                </a:solidFill>
                <a:latin typeface="+mn-lt"/>
              </a:rPr>
              <a:t>L</a:t>
            </a:r>
            <a:r>
              <a:rPr lang="es-ES" b="0" i="0" dirty="0">
                <a:solidFill>
                  <a:srgbClr val="333333"/>
                </a:solidFill>
                <a:effectLst/>
                <a:latin typeface="+mn-lt"/>
              </a:rPr>
              <a:t>as unidades de SAMUR - Protección Civil fueron demandadas, por particulares e instituciones, para </a:t>
            </a:r>
            <a:r>
              <a:rPr lang="es-ES" b="1" i="0" dirty="0">
                <a:solidFill>
                  <a:srgbClr val="333333"/>
                </a:solidFill>
                <a:effectLst/>
                <a:latin typeface="+mn-lt"/>
              </a:rPr>
              <a:t>135.828 sucesos</a:t>
            </a:r>
            <a:r>
              <a:rPr lang="es-ES" b="0" i="0" dirty="0">
                <a:solidFill>
                  <a:srgbClr val="333333"/>
                </a:solidFill>
                <a:effectLst/>
                <a:latin typeface="+mn-lt"/>
              </a:rPr>
              <a:t> relacionados con emergencias extrahospitalarias ocurridas en las vías y locales públicos de Madrid</a:t>
            </a:r>
          </a:p>
          <a:p>
            <a:pPr algn="just" fontAlgn="base"/>
            <a:endParaRPr lang="es-ES" b="0" i="0" dirty="0">
              <a:solidFill>
                <a:srgbClr val="333333"/>
              </a:solidFill>
              <a:effectLst/>
              <a:latin typeface="+mn-lt"/>
            </a:endParaRPr>
          </a:p>
          <a:p>
            <a:pPr algn="just" fontAlgn="base"/>
            <a:r>
              <a:rPr lang="es-ES" b="0" i="0" dirty="0">
                <a:solidFill>
                  <a:srgbClr val="333333"/>
                </a:solidFill>
                <a:effectLst/>
                <a:latin typeface="+mn-lt"/>
              </a:rPr>
              <a:t>(</a:t>
            </a:r>
            <a:r>
              <a:rPr lang="es-ES" b="1" i="0" dirty="0">
                <a:solidFill>
                  <a:srgbClr val="333333"/>
                </a:solidFill>
                <a:effectLst/>
                <a:latin typeface="+mn-lt"/>
              </a:rPr>
              <a:t>124.574</a:t>
            </a:r>
            <a:r>
              <a:rPr lang="es-ES" b="0" i="0" dirty="0">
                <a:solidFill>
                  <a:srgbClr val="333333"/>
                </a:solidFill>
                <a:effectLst/>
                <a:latin typeface="+mn-lt"/>
              </a:rPr>
              <a:t> personas atendidas y </a:t>
            </a:r>
            <a:r>
              <a:rPr lang="es-ES" b="1" i="0" dirty="0">
                <a:solidFill>
                  <a:srgbClr val="333333"/>
                </a:solidFill>
                <a:effectLst/>
                <a:latin typeface="+mn-lt"/>
              </a:rPr>
              <a:t>166.121 </a:t>
            </a:r>
            <a:r>
              <a:rPr lang="es-ES" b="0" i="0" dirty="0">
                <a:solidFill>
                  <a:srgbClr val="333333"/>
                </a:solidFill>
                <a:effectLst/>
                <a:latin typeface="+mn-lt"/>
              </a:rPr>
              <a:t>activaciones).</a:t>
            </a:r>
          </a:p>
        </p:txBody>
      </p:sp>
      <p:sp>
        <p:nvSpPr>
          <p:cNvPr id="20" name="CuadroTexto 19">
            <a:extLst>
              <a:ext uri="{FF2B5EF4-FFF2-40B4-BE49-F238E27FC236}">
                <a16:creationId xmlns:a16="http://schemas.microsoft.com/office/drawing/2014/main" id="{F1B08539-FB4D-4994-B6E7-5B8203186C72}"/>
              </a:ext>
            </a:extLst>
          </p:cNvPr>
          <p:cNvSpPr txBox="1"/>
          <p:nvPr/>
        </p:nvSpPr>
        <p:spPr>
          <a:xfrm>
            <a:off x="3176613" y="765840"/>
            <a:ext cx="8582996" cy="1323439"/>
          </a:xfrm>
          <a:prstGeom prst="rect">
            <a:avLst/>
          </a:prstGeom>
          <a:noFill/>
        </p:spPr>
        <p:txBody>
          <a:bodyPr wrap="square">
            <a:spAutoFit/>
          </a:bodyPr>
          <a:lstStyle/>
          <a:p>
            <a:pPr algn="l" fontAlgn="base"/>
            <a:r>
              <a:rPr lang="es-ES" sz="2400" b="1" i="0" dirty="0">
                <a:solidFill>
                  <a:srgbClr val="333333"/>
                </a:solidFill>
                <a:effectLst/>
                <a:latin typeface="+mn-lt"/>
              </a:rPr>
              <a:t>Tiempo de respuesta </a:t>
            </a:r>
            <a:r>
              <a:rPr lang="es-ES" b="1" i="0" dirty="0">
                <a:solidFill>
                  <a:srgbClr val="333333"/>
                </a:solidFill>
                <a:effectLst/>
                <a:latin typeface="+mn-lt"/>
              </a:rPr>
              <a:t>*</a:t>
            </a:r>
            <a:endParaRPr lang="es-ES" b="0" i="0" dirty="0">
              <a:solidFill>
                <a:srgbClr val="333333"/>
              </a:solidFill>
              <a:effectLst/>
              <a:latin typeface="+mn-lt"/>
            </a:endParaRPr>
          </a:p>
          <a:p>
            <a:pPr algn="l" fontAlgn="base"/>
            <a:r>
              <a:rPr lang="es-ES" sz="1800" dirty="0">
                <a:solidFill>
                  <a:srgbClr val="333333"/>
                </a:solidFill>
                <a:latin typeface="+mn-lt"/>
              </a:rPr>
              <a:t>T</a:t>
            </a:r>
            <a:r>
              <a:rPr lang="es-ES" sz="1800" b="0" i="0" dirty="0">
                <a:solidFill>
                  <a:srgbClr val="333333"/>
                </a:solidFill>
                <a:effectLst/>
                <a:latin typeface="+mn-lt"/>
              </a:rPr>
              <a:t>iempo </a:t>
            </a:r>
            <a:r>
              <a:rPr lang="es-ES" sz="1800" b="1" i="0" dirty="0">
                <a:solidFill>
                  <a:srgbClr val="333333"/>
                </a:solidFill>
                <a:effectLst/>
                <a:latin typeface="+mn-lt"/>
              </a:rPr>
              <a:t>desde</a:t>
            </a:r>
            <a:r>
              <a:rPr lang="es-ES" sz="1800" b="0" i="0" dirty="0">
                <a:solidFill>
                  <a:srgbClr val="333333"/>
                </a:solidFill>
                <a:effectLst/>
                <a:latin typeface="+mn-lt"/>
              </a:rPr>
              <a:t> el momento en que se recibe la </a:t>
            </a:r>
            <a:r>
              <a:rPr lang="es-ES" sz="1800" b="1" i="0" dirty="0">
                <a:solidFill>
                  <a:srgbClr val="333333"/>
                </a:solidFill>
                <a:effectLst/>
                <a:latin typeface="+mn-lt"/>
              </a:rPr>
              <a:t>llamada</a:t>
            </a:r>
            <a:r>
              <a:rPr lang="es-ES" sz="1800" b="0" i="0" dirty="0">
                <a:solidFill>
                  <a:srgbClr val="333333"/>
                </a:solidFill>
                <a:effectLst/>
                <a:latin typeface="+mn-lt"/>
              </a:rPr>
              <a:t>  </a:t>
            </a:r>
            <a:r>
              <a:rPr lang="es-ES" sz="1800" b="1" i="0" dirty="0">
                <a:solidFill>
                  <a:srgbClr val="333333"/>
                </a:solidFill>
                <a:effectLst/>
                <a:latin typeface="+mn-lt"/>
              </a:rPr>
              <a:t>hasta la llegada </a:t>
            </a:r>
            <a:r>
              <a:rPr lang="es-ES" sz="1800" i="0" dirty="0">
                <a:solidFill>
                  <a:srgbClr val="333333"/>
                </a:solidFill>
                <a:effectLst/>
                <a:latin typeface="+mn-lt"/>
              </a:rPr>
              <a:t>de la ambulancia</a:t>
            </a:r>
            <a:r>
              <a:rPr lang="es-ES" sz="1800" b="1" i="0" dirty="0">
                <a:solidFill>
                  <a:srgbClr val="333333"/>
                </a:solidFill>
                <a:effectLst/>
                <a:latin typeface="+mn-lt"/>
              </a:rPr>
              <a:t>: </a:t>
            </a:r>
          </a:p>
          <a:p>
            <a:pPr algn="l" fontAlgn="base"/>
            <a:r>
              <a:rPr lang="es-ES" sz="2400" b="1" i="0" dirty="0">
                <a:solidFill>
                  <a:srgbClr val="333333"/>
                </a:solidFill>
                <a:effectLst/>
                <a:latin typeface="+mn-lt"/>
              </a:rPr>
              <a:t>9 minutos y 19 segundos</a:t>
            </a:r>
            <a:r>
              <a:rPr lang="es-ES" sz="2400" b="0" i="0" dirty="0">
                <a:solidFill>
                  <a:srgbClr val="333333"/>
                </a:solidFill>
                <a:effectLst/>
                <a:latin typeface="+mn-lt"/>
              </a:rPr>
              <a:t>.</a:t>
            </a:r>
          </a:p>
          <a:p>
            <a:pPr algn="l" fontAlgn="base"/>
            <a:endParaRPr lang="es-ES" b="0" i="0" dirty="0">
              <a:solidFill>
                <a:srgbClr val="333333"/>
              </a:solidFill>
              <a:effectLst/>
              <a:latin typeface="-apple-system"/>
            </a:endParaRPr>
          </a:p>
        </p:txBody>
      </p:sp>
      <p:sp>
        <p:nvSpPr>
          <p:cNvPr id="4" name="Rectangle 1">
            <a:extLst>
              <a:ext uri="{FF2B5EF4-FFF2-40B4-BE49-F238E27FC236}">
                <a16:creationId xmlns:a16="http://schemas.microsoft.com/office/drawing/2014/main" id="{E4DBD4CB-EFB6-4577-A36F-277F91D9539B}"/>
              </a:ext>
            </a:extLst>
          </p:cNvPr>
          <p:cNvSpPr>
            <a:spLocks noChangeArrowheads="1"/>
          </p:cNvSpPr>
          <p:nvPr/>
        </p:nvSpPr>
        <p:spPr bwMode="auto">
          <a:xfrm>
            <a:off x="471884" y="4865579"/>
            <a:ext cx="9357317"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b="1" i="0" u="none" strike="noStrike" cap="none" normalizeH="0" baseline="0" dirty="0">
                <a:ln>
                  <a:noFill/>
                </a:ln>
                <a:solidFill>
                  <a:srgbClr val="333333"/>
                </a:solidFill>
                <a:effectLst/>
                <a:latin typeface="+mn-lt"/>
              </a:rPr>
              <a:t>Indicadores estratégicos asistenciales*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i="0" u="none" strike="noStrike" cap="none" normalizeH="0" baseline="0" dirty="0">
                <a:ln>
                  <a:noFill/>
                </a:ln>
                <a:solidFill>
                  <a:srgbClr val="333333"/>
                </a:solidFill>
                <a:effectLst/>
                <a:latin typeface="+mn-lt"/>
              </a:rPr>
              <a:t>Supervivencia en los pacientes críticos trasladados al hospital a los 7 días tras el ingreso: 	84,05% </a:t>
            </a:r>
            <a:br>
              <a:rPr kumimoji="0" lang="es-ES" altLang="es-ES" i="0" u="none" strike="noStrike" cap="none" normalizeH="0" baseline="0" dirty="0">
                <a:ln>
                  <a:noFill/>
                </a:ln>
                <a:solidFill>
                  <a:srgbClr val="333333"/>
                </a:solidFill>
                <a:effectLst/>
                <a:latin typeface="+mn-lt"/>
              </a:rPr>
            </a:br>
            <a:r>
              <a:rPr kumimoji="0" lang="es-ES" altLang="es-ES" i="0" u="none" strike="noStrike" cap="none" normalizeH="0" baseline="0" dirty="0">
                <a:ln>
                  <a:noFill/>
                </a:ln>
                <a:solidFill>
                  <a:srgbClr val="333333"/>
                </a:solidFill>
                <a:effectLst/>
                <a:latin typeface="+mn-lt"/>
              </a:rPr>
              <a:t>Supervivencia a los 7 días de los pacientes con traumas graves:				91,9%.</a:t>
            </a:r>
            <a:br>
              <a:rPr kumimoji="0" lang="es-ES" altLang="es-ES" i="0" u="none" strike="noStrike" cap="none" normalizeH="0" baseline="0" dirty="0">
                <a:ln>
                  <a:noFill/>
                </a:ln>
                <a:solidFill>
                  <a:srgbClr val="333333"/>
                </a:solidFill>
                <a:effectLst/>
                <a:latin typeface="+mn-lt"/>
              </a:rPr>
            </a:br>
            <a:r>
              <a:rPr kumimoji="0" lang="es-ES" altLang="es-ES" i="0" u="none" strike="noStrike" cap="none" normalizeH="0" baseline="0" dirty="0">
                <a:ln>
                  <a:noFill/>
                </a:ln>
                <a:solidFill>
                  <a:srgbClr val="333333"/>
                </a:solidFill>
                <a:effectLst/>
                <a:latin typeface="+mn-lt"/>
              </a:rPr>
              <a:t>Supervivencia sin deterioro neurológico de las paradas cardiacas no presenciadas</a:t>
            </a:r>
            <a:r>
              <a:rPr lang="es-ES" altLang="es-ES" dirty="0">
                <a:latin typeface="+mn-lt"/>
              </a:rPr>
              <a:t>:		</a:t>
            </a:r>
            <a:r>
              <a:rPr kumimoji="0" lang="es-ES" altLang="es-ES" i="0" u="none" strike="noStrike" cap="none" normalizeH="0" baseline="0" dirty="0">
                <a:ln>
                  <a:noFill/>
                </a:ln>
                <a:solidFill>
                  <a:srgbClr val="333333"/>
                </a:solidFill>
                <a:effectLst/>
                <a:latin typeface="+mn-lt"/>
              </a:rPr>
              <a:t>21,25% </a:t>
            </a:r>
            <a:endParaRPr kumimoji="0" lang="es-ES" altLang="es-ES" b="0" i="0" u="none" strike="noStrike" cap="none" normalizeH="0" baseline="0" dirty="0">
              <a:ln>
                <a:noFill/>
              </a:ln>
              <a:solidFill>
                <a:schemeClr val="tx1"/>
              </a:solidFill>
              <a:effectLst/>
              <a:latin typeface="+mn-lt"/>
            </a:endParaRPr>
          </a:p>
        </p:txBody>
      </p:sp>
      <p:pic>
        <p:nvPicPr>
          <p:cNvPr id="6" name="Imagen 5">
            <a:extLst>
              <a:ext uri="{FF2B5EF4-FFF2-40B4-BE49-F238E27FC236}">
                <a16:creationId xmlns:a16="http://schemas.microsoft.com/office/drawing/2014/main" id="{ED54E90E-B48D-4079-9CD3-F394A44020D4}"/>
              </a:ext>
            </a:extLst>
          </p:cNvPr>
          <p:cNvPicPr>
            <a:picLocks noChangeAspect="1"/>
          </p:cNvPicPr>
          <p:nvPr/>
        </p:nvPicPr>
        <p:blipFill>
          <a:blip r:embed="rId6"/>
          <a:stretch>
            <a:fillRect/>
          </a:stretch>
        </p:blipFill>
        <p:spPr>
          <a:xfrm>
            <a:off x="6695768" y="1783107"/>
            <a:ext cx="5250420" cy="3088506"/>
          </a:xfrm>
          <a:prstGeom prst="rect">
            <a:avLst/>
          </a:prstGeom>
        </p:spPr>
      </p:pic>
      <p:pic>
        <p:nvPicPr>
          <p:cNvPr id="16" name="Gráfico 2">
            <a:extLst>
              <a:ext uri="{FF2B5EF4-FFF2-40B4-BE49-F238E27FC236}">
                <a16:creationId xmlns:a16="http://schemas.microsoft.com/office/drawing/2014/main" id="{FD856F47-C633-6371-57CE-D050175BF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7211" y="15994"/>
            <a:ext cx="1272705" cy="510374"/>
          </a:xfrm>
          <a:prstGeom prst="rect">
            <a:avLst/>
          </a:prstGeom>
        </p:spPr>
      </p:pic>
      <p:pic>
        <p:nvPicPr>
          <p:cNvPr id="17" name="Imagen 16"/>
          <p:cNvPicPr>
            <a:picLocks noChangeAspect="1"/>
          </p:cNvPicPr>
          <p:nvPr/>
        </p:nvPicPr>
        <p:blipFill>
          <a:blip r:embed="rId8">
            <a:clrChange>
              <a:clrFrom>
                <a:srgbClr val="000000"/>
              </a:clrFrom>
              <a:clrTo>
                <a:srgbClr val="000000">
                  <a:alpha val="0"/>
                </a:srgbClr>
              </a:clrTo>
            </a:clrChange>
          </a:blip>
          <a:stretch>
            <a:fillRect/>
          </a:stretch>
        </p:blipFill>
        <p:spPr>
          <a:xfrm>
            <a:off x="10231586" y="-2426"/>
            <a:ext cx="556391" cy="547215"/>
          </a:xfrm>
          <a:prstGeom prst="rect">
            <a:avLst/>
          </a:prstGeom>
        </p:spPr>
      </p:pic>
      <p:pic>
        <p:nvPicPr>
          <p:cNvPr id="18" name="Imagen 17"/>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1899"/>
            <a:ext cx="545321" cy="538564"/>
          </a:xfrm>
          <a:prstGeom prst="rect">
            <a:avLst/>
          </a:prstGeom>
        </p:spPr>
      </p:pic>
      <p:pic>
        <p:nvPicPr>
          <p:cNvPr id="21" name="Imagen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6469" y="90176"/>
            <a:ext cx="955883" cy="358300"/>
          </a:xfrm>
          <a:prstGeom prst="rect">
            <a:avLst/>
          </a:prstGeom>
        </p:spPr>
      </p:pic>
    </p:spTree>
    <p:extLst>
      <p:ext uri="{BB962C8B-B14F-4D97-AF65-F5344CB8AC3E}">
        <p14:creationId xmlns:p14="http://schemas.microsoft.com/office/powerpoint/2010/main" val="303780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18698" t="32037" r="17283"/>
          <a:stretch/>
        </p:blipFill>
        <p:spPr>
          <a:xfrm>
            <a:off x="269749" y="2242009"/>
            <a:ext cx="5457951" cy="4345648"/>
          </a:xfrm>
          <a:prstGeom prst="rect">
            <a:avLst/>
          </a:prstGeom>
        </p:spPr>
      </p:pic>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4"/>
          <a:srcRect/>
          <a:stretch/>
        </p:blipFill>
        <p:spPr>
          <a:xfrm>
            <a:off x="10830425" y="6455704"/>
            <a:ext cx="1220222" cy="354313"/>
          </a:xfrm>
          <a:prstGeom prst="rect">
            <a:avLst/>
          </a:prstGeom>
        </p:spPr>
      </p:pic>
      <p:sp>
        <p:nvSpPr>
          <p:cNvPr id="16" name="Marcador de texto 17">
            <a:extLst>
              <a:ext uri="{FF2B5EF4-FFF2-40B4-BE49-F238E27FC236}">
                <a16:creationId xmlns:a16="http://schemas.microsoft.com/office/drawing/2014/main" id="{A159DBA2-7865-D5BD-258D-22B2EAA69A9B}"/>
              </a:ext>
            </a:extLst>
          </p:cNvPr>
          <p:cNvSpPr txBox="1">
            <a:spLocks/>
          </p:cNvSpPr>
          <p:nvPr/>
        </p:nvSpPr>
        <p:spPr>
          <a:xfrm>
            <a:off x="5574296" y="2147040"/>
            <a:ext cx="6476351" cy="4308664"/>
          </a:xfrm>
          <a:prstGeom prst="rect">
            <a:avLst/>
          </a:prstGeom>
        </p:spPr>
        <p:txBody>
          <a:bodyPr wrap="square"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750" indent="-285750">
              <a:lnSpc>
                <a:spcPct val="100000"/>
              </a:lnSpc>
              <a:spcBef>
                <a:spcPts val="0"/>
              </a:spcBef>
              <a:buFont typeface="Courier New" panose="02070309020205020404" pitchFamily="49" charset="0"/>
              <a:buChar char="o"/>
            </a:pPr>
            <a:r>
              <a:rPr lang="es-ES" sz="1600" dirty="0"/>
              <a:t>La gestiona la Empresa </a:t>
            </a:r>
            <a:r>
              <a:rPr lang="es-ES" sz="1600" dirty="0" err="1"/>
              <a:t>madrid</a:t>
            </a:r>
            <a:r>
              <a:rPr lang="es-ES" sz="1600" dirty="0"/>
              <a:t> calle30 </a:t>
            </a:r>
          </a:p>
          <a:p>
            <a:pPr marL="465750" indent="-285750">
              <a:lnSpc>
                <a:spcPct val="100000"/>
              </a:lnSpc>
              <a:spcBef>
                <a:spcPts val="0"/>
              </a:spcBef>
              <a:buFont typeface="Courier New" panose="02070309020205020404" pitchFamily="49" charset="0"/>
              <a:buChar char="o"/>
            </a:pPr>
            <a:r>
              <a:rPr lang="es-ES" sz="1600" dirty="0"/>
              <a:t>Si pones seguidos todos los carriles, son 500 Km.</a:t>
            </a:r>
          </a:p>
          <a:p>
            <a:pPr marL="465750" indent="-285750">
              <a:lnSpc>
                <a:spcPct val="100000"/>
              </a:lnSpc>
              <a:spcBef>
                <a:spcPts val="0"/>
              </a:spcBef>
              <a:buFont typeface="Courier New" panose="02070309020205020404" pitchFamily="49" charset="0"/>
              <a:buChar char="o"/>
            </a:pPr>
            <a:r>
              <a:rPr lang="es-ES" sz="1600" dirty="0"/>
              <a:t>1.5 M. desplazamientos, 0.5 por los túneles</a:t>
            </a:r>
          </a:p>
          <a:p>
            <a:pPr marL="465750" indent="-285750">
              <a:lnSpc>
                <a:spcPct val="100000"/>
              </a:lnSpc>
              <a:spcBef>
                <a:spcPts val="0"/>
              </a:spcBef>
              <a:buFont typeface="Courier New" panose="02070309020205020404" pitchFamily="49" charset="0"/>
              <a:buChar char="o"/>
            </a:pPr>
            <a:r>
              <a:rPr lang="es-ES" sz="1600" dirty="0"/>
              <a:t>Más gente que en cercanías y metro </a:t>
            </a:r>
          </a:p>
          <a:p>
            <a:pPr marL="465750" indent="-285750">
              <a:lnSpc>
                <a:spcPct val="100000"/>
              </a:lnSpc>
              <a:spcBef>
                <a:spcPts val="0"/>
              </a:spcBef>
              <a:buFont typeface="Courier New" panose="02070309020205020404" pitchFamily="49" charset="0"/>
              <a:buChar char="o"/>
            </a:pPr>
            <a:r>
              <a:rPr lang="es-ES" sz="1600" dirty="0"/>
              <a:t>53.000 luminarias con balastros electrónicos: modula la intensidad</a:t>
            </a:r>
          </a:p>
          <a:p>
            <a:pPr marL="465750" indent="-285750">
              <a:lnSpc>
                <a:spcPct val="100000"/>
              </a:lnSpc>
              <a:spcBef>
                <a:spcPts val="0"/>
              </a:spcBef>
              <a:buFont typeface="Courier New" panose="02070309020205020404" pitchFamily="49" charset="0"/>
              <a:buChar char="o"/>
            </a:pPr>
            <a:r>
              <a:rPr lang="es-ES" sz="1600" dirty="0"/>
              <a:t>1.700 cámaras</a:t>
            </a:r>
          </a:p>
          <a:p>
            <a:pPr marL="465750" indent="-285750">
              <a:lnSpc>
                <a:spcPct val="100000"/>
              </a:lnSpc>
              <a:spcBef>
                <a:spcPts val="0"/>
              </a:spcBef>
              <a:buFont typeface="Courier New" panose="02070309020205020404" pitchFamily="49" charset="0"/>
              <a:buChar char="o"/>
            </a:pPr>
            <a:r>
              <a:rPr lang="es-ES" sz="1600" dirty="0"/>
              <a:t>550 paneles de mensajes: 440 variables</a:t>
            </a:r>
          </a:p>
          <a:p>
            <a:pPr marL="465750" indent="-285750">
              <a:lnSpc>
                <a:spcPct val="100000"/>
              </a:lnSpc>
              <a:spcBef>
                <a:spcPts val="0"/>
              </a:spcBef>
              <a:buFont typeface="Courier New" panose="02070309020205020404" pitchFamily="49" charset="0"/>
              <a:buChar char="o"/>
            </a:pPr>
            <a:r>
              <a:rPr lang="es-ES" sz="1600" dirty="0"/>
              <a:t>940 ventiladores de grandes dimensiones</a:t>
            </a:r>
          </a:p>
          <a:p>
            <a:pPr marL="465750" indent="-285750">
              <a:lnSpc>
                <a:spcPct val="100000"/>
              </a:lnSpc>
              <a:spcBef>
                <a:spcPts val="0"/>
              </a:spcBef>
              <a:buFont typeface="Courier New" panose="02070309020205020404" pitchFamily="49" charset="0"/>
              <a:buChar char="o"/>
            </a:pPr>
            <a:r>
              <a:rPr lang="es-ES" sz="1600" dirty="0"/>
              <a:t>37 centros de transformación</a:t>
            </a:r>
          </a:p>
          <a:p>
            <a:pPr marL="465750" indent="-285750">
              <a:lnSpc>
                <a:spcPct val="100000"/>
              </a:lnSpc>
              <a:spcBef>
                <a:spcPts val="0"/>
              </a:spcBef>
              <a:buFont typeface="Courier New" panose="02070309020205020404" pitchFamily="49" charset="0"/>
              <a:buChar char="o"/>
            </a:pPr>
            <a:r>
              <a:rPr lang="es-ES" sz="1600" dirty="0"/>
              <a:t>200 salidas de emergencias</a:t>
            </a:r>
          </a:p>
          <a:p>
            <a:pPr marL="465750" indent="-285750">
              <a:lnSpc>
                <a:spcPct val="100000"/>
              </a:lnSpc>
              <a:spcBef>
                <a:spcPts val="0"/>
              </a:spcBef>
              <a:buFont typeface="Courier New" panose="02070309020205020404" pitchFamily="49" charset="0"/>
              <a:buChar char="o"/>
            </a:pPr>
            <a:r>
              <a:rPr lang="es-ES" sz="1600" dirty="0"/>
              <a:t>Miden la cálida del aire; 140 opacímetros.</a:t>
            </a:r>
          </a:p>
          <a:p>
            <a:pPr marL="465750" indent="-285750">
              <a:lnSpc>
                <a:spcPct val="100000"/>
              </a:lnSpc>
              <a:spcBef>
                <a:spcPts val="0"/>
              </a:spcBef>
              <a:buFont typeface="Courier New" panose="02070309020205020404" pitchFamily="49" charset="0"/>
              <a:buChar char="o"/>
            </a:pPr>
            <a:r>
              <a:rPr lang="es-ES" sz="1600" dirty="0"/>
              <a:t>614 semáforos en túneles y 50 fuera</a:t>
            </a:r>
          </a:p>
          <a:p>
            <a:pPr marL="465750" indent="-285750">
              <a:lnSpc>
                <a:spcPct val="100000"/>
              </a:lnSpc>
              <a:spcBef>
                <a:spcPts val="0"/>
              </a:spcBef>
              <a:buFont typeface="Courier New" panose="02070309020205020404" pitchFamily="49" charset="0"/>
              <a:buChar char="o"/>
            </a:pPr>
            <a:r>
              <a:rPr lang="es-ES" sz="1600" dirty="0"/>
              <a:t>77 grupos de bombeo, 2x pozos (bombean 8.000 m3 al día al río)</a:t>
            </a:r>
          </a:p>
          <a:p>
            <a:pPr marL="465750" indent="-285750">
              <a:lnSpc>
                <a:spcPct val="100000"/>
              </a:lnSpc>
              <a:spcBef>
                <a:spcPts val="0"/>
              </a:spcBef>
              <a:buFont typeface="Courier New" panose="02070309020205020404" pitchFamily="49" charset="0"/>
              <a:buChar char="o"/>
            </a:pPr>
            <a:r>
              <a:rPr lang="es-ES" sz="1600" dirty="0"/>
              <a:t>400 variadores de frecuencia</a:t>
            </a:r>
          </a:p>
          <a:p>
            <a:pPr marL="465750" indent="-285750">
              <a:lnSpc>
                <a:spcPct val="100000"/>
              </a:lnSpc>
              <a:spcBef>
                <a:spcPts val="0"/>
              </a:spcBef>
              <a:buFont typeface="Courier New" panose="02070309020205020404" pitchFamily="49" charset="0"/>
              <a:buChar char="o"/>
            </a:pPr>
            <a:r>
              <a:rPr lang="es-ES" sz="1600" dirty="0"/>
              <a:t>110.000 señales e/s: </a:t>
            </a:r>
            <a:r>
              <a:rPr lang="es-ES" sz="1600" dirty="0" err="1"/>
              <a:t>PLCs</a:t>
            </a:r>
            <a:r>
              <a:rPr lang="es-ES" sz="1600" dirty="0"/>
              <a:t>, dos </a:t>
            </a:r>
            <a:r>
              <a:rPr lang="es-ES" sz="1600" dirty="0" err="1"/>
              <a:t>cpd</a:t>
            </a:r>
            <a:r>
              <a:rPr lang="es-ES" sz="1600" dirty="0"/>
              <a:t>, acometidas redundantes</a:t>
            </a:r>
          </a:p>
          <a:p>
            <a:pPr marL="465750" indent="-285750">
              <a:lnSpc>
                <a:spcPct val="100000"/>
              </a:lnSpc>
              <a:spcBef>
                <a:spcPts val="0"/>
              </a:spcBef>
              <a:buFont typeface="Courier New" panose="02070309020205020404" pitchFamily="49" charset="0"/>
              <a:buChar char="o"/>
            </a:pPr>
            <a:r>
              <a:rPr lang="es-ES" sz="1600" dirty="0"/>
              <a:t>Predicen el tráfico que va a haber</a:t>
            </a:r>
          </a:p>
          <a:p>
            <a:pPr marL="465750" indent="-285750">
              <a:lnSpc>
                <a:spcPct val="100000"/>
              </a:lnSpc>
              <a:spcBef>
                <a:spcPts val="0"/>
              </a:spcBef>
              <a:buFont typeface="Courier New" panose="02070309020205020404" pitchFamily="49" charset="0"/>
              <a:buChar char="o"/>
            </a:pPr>
            <a:r>
              <a:rPr lang="es-ES" sz="1600" dirty="0"/>
              <a:t>Detecta puntos de luz fundidos analizando imágenes</a:t>
            </a:r>
          </a:p>
          <a:p>
            <a:pPr marL="465750" indent="-285750">
              <a:lnSpc>
                <a:spcPct val="100000"/>
              </a:lnSpc>
              <a:spcBef>
                <a:spcPts val="0"/>
              </a:spcBef>
              <a:buFont typeface="Courier New" panose="02070309020205020404" pitchFamily="49" charset="0"/>
              <a:buChar char="o"/>
            </a:pPr>
            <a:r>
              <a:rPr lang="es-ES" sz="1600" dirty="0"/>
              <a:t>Iniciativas para reducir consumo sin perder prestaciones</a:t>
            </a:r>
          </a:p>
          <a:p>
            <a:pPr marL="180000" indent="0">
              <a:lnSpc>
                <a:spcPct val="100000"/>
              </a:lnSpc>
              <a:spcBef>
                <a:spcPts val="0"/>
              </a:spcBef>
              <a:buNone/>
            </a:pPr>
            <a:endParaRPr lang="es-ES" sz="1400" dirty="0"/>
          </a:p>
        </p:txBody>
      </p:sp>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47" name="Gráfico 2">
            <a:extLst>
              <a:ext uri="{FF2B5EF4-FFF2-40B4-BE49-F238E27FC236}">
                <a16:creationId xmlns:a16="http://schemas.microsoft.com/office/drawing/2014/main" id="{FD856F47-C633-6371-57CE-D050175BF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49" name="Imagen 48"/>
          <p:cNvPicPr>
            <a:picLocks noChangeAspect="1"/>
          </p:cNvPicPr>
          <p:nvPr/>
        </p:nvPicPr>
        <p:blipFill>
          <a:blip r:embed="rId6">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56" name="Imagen 55"/>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MADRID CALLE 30</a:t>
            </a:r>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61" name="Imagen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pic>
        <p:nvPicPr>
          <p:cNvPr id="1026" name="Picture 2" descr="https://mc30.es/wp-content/uploads/2024/02/mc30-logo-optimiz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749" y="950967"/>
            <a:ext cx="2538738" cy="883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314701" y="807827"/>
            <a:ext cx="8735946" cy="1323439"/>
          </a:xfrm>
          <a:prstGeom prst="rect">
            <a:avLst/>
          </a:prstGeom>
        </p:spPr>
        <p:txBody>
          <a:bodyPr wrap="square">
            <a:spAutoFit/>
          </a:bodyPr>
          <a:lstStyle/>
          <a:p>
            <a:pPr algn="just"/>
            <a:r>
              <a:rPr lang="es-ES" sz="1600" kern="1200" dirty="0">
                <a:solidFill>
                  <a:schemeClr val="tx1"/>
                </a:solidFill>
                <a:latin typeface="+mn-lt"/>
                <a:ea typeface="+mn-ea"/>
                <a:cs typeface="+mn-cs"/>
              </a:rPr>
              <a:t>Madrid Calle 30, S.A., es la sociedad de economía mixta, participada en un 80% por el Ayuntamiento de Madrid y en un 20% por </a:t>
            </a:r>
            <a:r>
              <a:rPr lang="es-ES" sz="1600" kern="1200" dirty="0" err="1">
                <a:solidFill>
                  <a:schemeClr val="tx1"/>
                </a:solidFill>
                <a:latin typeface="+mn-lt"/>
                <a:ea typeface="+mn-ea"/>
                <a:cs typeface="+mn-cs"/>
              </a:rPr>
              <a:t>Emesa</a:t>
            </a:r>
            <a:r>
              <a:rPr lang="es-ES" sz="1600" kern="1200" dirty="0">
                <a:solidFill>
                  <a:schemeClr val="tx1"/>
                </a:solidFill>
                <a:latin typeface="+mn-lt"/>
                <a:ea typeface="+mn-ea"/>
                <a:cs typeface="+mn-cs"/>
              </a:rPr>
              <a:t> (Ferrovial, </a:t>
            </a:r>
            <a:r>
              <a:rPr lang="es-ES" sz="1600" kern="1200" dirty="0" err="1">
                <a:solidFill>
                  <a:schemeClr val="tx1"/>
                </a:solidFill>
                <a:latin typeface="+mn-lt"/>
                <a:ea typeface="+mn-ea"/>
                <a:cs typeface="+mn-cs"/>
              </a:rPr>
              <a:t>Iridium</a:t>
            </a:r>
            <a:r>
              <a:rPr lang="es-ES" sz="1600" kern="1200" dirty="0">
                <a:solidFill>
                  <a:schemeClr val="tx1"/>
                </a:solidFill>
                <a:latin typeface="+mn-lt"/>
                <a:ea typeface="+mn-ea"/>
                <a:cs typeface="+mn-cs"/>
              </a:rPr>
              <a:t> e </a:t>
            </a:r>
            <a:r>
              <a:rPr lang="es-ES" sz="1600" kern="1200" dirty="0" err="1">
                <a:solidFill>
                  <a:schemeClr val="tx1"/>
                </a:solidFill>
                <a:latin typeface="+mn-lt"/>
                <a:ea typeface="+mn-ea"/>
                <a:cs typeface="+mn-cs"/>
              </a:rPr>
              <a:t>ImesApi</a:t>
            </a:r>
            <a:r>
              <a:rPr lang="es-ES" sz="1600" kern="1200" dirty="0">
                <a:solidFill>
                  <a:schemeClr val="tx1"/>
                </a:solidFill>
                <a:latin typeface="+mn-lt"/>
                <a:ea typeface="+mn-ea"/>
                <a:cs typeface="+mn-cs"/>
              </a:rPr>
              <a:t>), titular y responsable de la gestión y mantenimiento de la M-30 (Calle 30), la vía de circunvalación con características de autopista que rodea la ‘almendra central’ de la ciudad de Madrid. La empresa está adscrita al Área de Gobierno de Obras y Equipamientos del Ayuntamiento de Madrid.</a:t>
            </a:r>
          </a:p>
        </p:txBody>
      </p:sp>
      <p:sp>
        <p:nvSpPr>
          <p:cNvPr id="12" name="Rectángulo 11"/>
          <p:cNvSpPr/>
          <p:nvPr/>
        </p:nvSpPr>
        <p:spPr>
          <a:xfrm>
            <a:off x="10602815" y="1889466"/>
            <a:ext cx="1447832" cy="307777"/>
          </a:xfrm>
          <a:prstGeom prst="rect">
            <a:avLst/>
          </a:prstGeom>
        </p:spPr>
        <p:txBody>
          <a:bodyPr wrap="none">
            <a:spAutoFit/>
          </a:bodyPr>
          <a:lstStyle/>
          <a:p>
            <a:r>
              <a:rPr lang="es-ES" dirty="0">
                <a:hlinkClick r:id="rId10"/>
              </a:rPr>
              <a:t>https://mc30.es/</a:t>
            </a:r>
            <a:endParaRPr lang="es-ES" dirty="0"/>
          </a:p>
        </p:txBody>
      </p:sp>
    </p:spTree>
    <p:extLst>
      <p:ext uri="{BB962C8B-B14F-4D97-AF65-F5344CB8AC3E}">
        <p14:creationId xmlns:p14="http://schemas.microsoft.com/office/powerpoint/2010/main" val="2649199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 name="Rectangle 118">
            <a:extLst>
              <a:ext uri="{FF2B5EF4-FFF2-40B4-BE49-F238E27FC236}">
                <a16:creationId xmlns:a16="http://schemas.microsoft.com/office/drawing/2014/main" id="{CD3B3774-D3DD-7466-B522-3F048366C00C}"/>
              </a:ext>
            </a:extLst>
          </p:cNvPr>
          <p:cNvSpPr/>
          <p:nvPr/>
        </p:nvSpPr>
        <p:spPr>
          <a:xfrm>
            <a:off x="15005043" y="4055762"/>
            <a:ext cx="1682158" cy="11218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ES"/>
          </a:p>
        </p:txBody>
      </p:sp>
      <p:pic>
        <p:nvPicPr>
          <p:cNvPr id="88" name="Imagen 87">
            <a:extLst>
              <a:ext uri="{FF2B5EF4-FFF2-40B4-BE49-F238E27FC236}">
                <a16:creationId xmlns:a16="http://schemas.microsoft.com/office/drawing/2014/main" id="{413CB3FA-E5FC-4DF1-E416-2221065DD2DB}"/>
              </a:ext>
            </a:extLst>
          </p:cNvPr>
          <p:cNvPicPr>
            <a:picLocks noChangeAspect="1"/>
          </p:cNvPicPr>
          <p:nvPr/>
        </p:nvPicPr>
        <p:blipFill>
          <a:blip r:embed="rId3"/>
          <a:srcRect/>
          <a:stretch/>
        </p:blipFill>
        <p:spPr>
          <a:xfrm>
            <a:off x="10830425" y="6455704"/>
            <a:ext cx="1220222" cy="354313"/>
          </a:xfrm>
          <a:prstGeom prst="rect">
            <a:avLst/>
          </a:prstGeom>
        </p:spPr>
      </p:pic>
      <p:sp>
        <p:nvSpPr>
          <p:cNvPr id="89" name="Google Shape;107;p3">
            <a:extLst>
              <a:ext uri="{FF2B5EF4-FFF2-40B4-BE49-F238E27FC236}">
                <a16:creationId xmlns:a16="http://schemas.microsoft.com/office/drawing/2014/main" id="{64504911-4149-7296-DB63-5D2E6237BF10}"/>
              </a:ext>
            </a:extLst>
          </p:cNvPr>
          <p:cNvSpPr txBox="1"/>
          <p:nvPr/>
        </p:nvSpPr>
        <p:spPr>
          <a:xfrm>
            <a:off x="0" y="0"/>
            <a:ext cx="12192000" cy="691427"/>
          </a:xfrm>
          <a:prstGeom prst="rect">
            <a:avLst/>
          </a:prstGeom>
          <a:solidFill>
            <a:srgbClr val="4CA69D"/>
          </a:solidFill>
          <a:ln>
            <a:noFill/>
          </a:ln>
        </p:spPr>
        <p:txBody>
          <a:bodyPr spcFirstLastPara="1" wrap="square" lIns="91425" tIns="45700" rIns="91425" bIns="45700" anchor="ctr" anchorCtr="0">
            <a:noAutofit/>
          </a:bodyPr>
          <a:lstStyle/>
          <a:p>
            <a:pPr marL="457200" lvl="1"/>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47" name="Gráfico 2">
            <a:extLst>
              <a:ext uri="{FF2B5EF4-FFF2-40B4-BE49-F238E27FC236}">
                <a16:creationId xmlns:a16="http://schemas.microsoft.com/office/drawing/2014/main" id="{FD856F47-C633-6371-57CE-D050175BF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7211" y="87714"/>
            <a:ext cx="1272705" cy="510374"/>
          </a:xfrm>
          <a:prstGeom prst="rect">
            <a:avLst/>
          </a:prstGeom>
        </p:spPr>
      </p:pic>
      <p:pic>
        <p:nvPicPr>
          <p:cNvPr id="49" name="Imagen 48"/>
          <p:cNvPicPr>
            <a:picLocks noChangeAspect="1"/>
          </p:cNvPicPr>
          <p:nvPr/>
        </p:nvPicPr>
        <p:blipFill>
          <a:blip r:embed="rId5">
            <a:clrChange>
              <a:clrFrom>
                <a:srgbClr val="000000"/>
              </a:clrFrom>
              <a:clrTo>
                <a:srgbClr val="000000">
                  <a:alpha val="0"/>
                </a:srgbClr>
              </a:clrTo>
            </a:clrChange>
          </a:blip>
          <a:stretch>
            <a:fillRect/>
          </a:stretch>
        </p:blipFill>
        <p:spPr>
          <a:xfrm>
            <a:off x="10231586" y="69294"/>
            <a:ext cx="556391" cy="547215"/>
          </a:xfrm>
          <a:prstGeom prst="rect">
            <a:avLst/>
          </a:prstGeom>
        </p:spPr>
      </p:pic>
      <p:pic>
        <p:nvPicPr>
          <p:cNvPr id="56" name="Imagen 55"/>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592372" y="73619"/>
            <a:ext cx="545321" cy="538564"/>
          </a:xfrm>
          <a:prstGeom prst="rect">
            <a:avLst/>
          </a:prstGeom>
        </p:spPr>
      </p:pic>
      <p:sp>
        <p:nvSpPr>
          <p:cNvPr id="57" name="Rectángulo 56"/>
          <p:cNvSpPr/>
          <p:nvPr/>
        </p:nvSpPr>
        <p:spPr>
          <a:xfrm>
            <a:off x="-286589" y="142846"/>
            <a:ext cx="8910019" cy="400110"/>
          </a:xfrm>
          <a:prstGeom prst="rect">
            <a:avLst/>
          </a:prstGeom>
          <a:noFill/>
        </p:spPr>
        <p:txBody>
          <a:bodyPr wrap="square" rtlCol="0">
            <a:spAutoFit/>
          </a:bodyPr>
          <a:lstStyle/>
          <a:p>
            <a:pPr marL="457200" lvl="1"/>
            <a:r>
              <a:rPr lang="es-ES" sz="2000" b="1" dirty="0">
                <a:solidFill>
                  <a:schemeClr val="lt1"/>
                </a:solidFill>
                <a:latin typeface="Lato" panose="020F0502020204030203" pitchFamily="34" charset="0"/>
                <a:ea typeface="Lato" panose="020F0502020204030203" pitchFamily="34" charset="0"/>
                <a:cs typeface="Lato" panose="020F0502020204030203" pitchFamily="34" charset="0"/>
                <a:sym typeface="Calibri"/>
              </a:rPr>
              <a:t>MADRID CALLE 30 · CIFRAS</a:t>
            </a:r>
            <a:endParaRPr lang="es-ES" sz="2000" dirty="0">
              <a:latin typeface="Lato" panose="020F0502020204030203" pitchFamily="34" charset="0"/>
              <a:ea typeface="Lato" panose="020F0502020204030203" pitchFamily="34" charset="0"/>
              <a:cs typeface="Lato" panose="020F0502020204030203" pitchFamily="34" charset="0"/>
            </a:endParaRPr>
          </a:p>
        </p:txBody>
      </p:sp>
      <p:pic>
        <p:nvPicPr>
          <p:cNvPr id="61" name="Imagen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469" y="161896"/>
            <a:ext cx="955883" cy="358300"/>
          </a:xfrm>
          <a:prstGeom prst="rect">
            <a:avLst/>
          </a:prstGeom>
        </p:spPr>
      </p:pic>
      <p:pic>
        <p:nvPicPr>
          <p:cNvPr id="18" name="Imagen 17" descr="00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743988"/>
            <a:ext cx="8152015" cy="6114011"/>
          </a:xfrm>
          <a:prstGeom prst="rect">
            <a:avLst/>
          </a:prstGeom>
        </p:spPr>
      </p:pic>
      <p:sp>
        <p:nvSpPr>
          <p:cNvPr id="19" name="Right Arrow Callout 25"/>
          <p:cNvSpPr/>
          <p:nvPr/>
        </p:nvSpPr>
        <p:spPr>
          <a:xfrm>
            <a:off x="1858389" y="5414410"/>
            <a:ext cx="1345079" cy="594418"/>
          </a:xfrm>
          <a:prstGeom prst="rightArrowCallout">
            <a:avLst>
              <a:gd name="adj1" fmla="val 25000"/>
              <a:gd name="adj2" fmla="val 25000"/>
              <a:gd name="adj3" fmla="val 25000"/>
              <a:gd name="adj4" fmla="val 65874"/>
            </a:avLst>
          </a:prstGeom>
          <a:solidFill>
            <a:srgbClr val="F3D214">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Callout 26"/>
          <p:cNvSpPr/>
          <p:nvPr/>
        </p:nvSpPr>
        <p:spPr>
          <a:xfrm flipH="1">
            <a:off x="2871814" y="5933346"/>
            <a:ext cx="1359422" cy="594418"/>
          </a:xfrm>
          <a:prstGeom prst="rightArrowCallout">
            <a:avLst>
              <a:gd name="adj1" fmla="val 25000"/>
              <a:gd name="adj2" fmla="val 25000"/>
              <a:gd name="adj3" fmla="val 25000"/>
              <a:gd name="adj4" fmla="val 65874"/>
            </a:avLst>
          </a:prstGeom>
          <a:solidFill>
            <a:srgbClr val="0C66B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7"/>
          <p:cNvSpPr/>
          <p:nvPr/>
        </p:nvSpPr>
        <p:spPr>
          <a:xfrm>
            <a:off x="3335561" y="5414411"/>
            <a:ext cx="895438" cy="518936"/>
          </a:xfrm>
          <a:prstGeom prst="rect">
            <a:avLst/>
          </a:prstGeom>
          <a:solidFill>
            <a:srgbClr val="0C66B5">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n-US"/>
          </a:p>
        </p:txBody>
      </p:sp>
      <p:sp>
        <p:nvSpPr>
          <p:cNvPr id="22" name="Rectangle 28"/>
          <p:cNvSpPr/>
          <p:nvPr/>
        </p:nvSpPr>
        <p:spPr>
          <a:xfrm>
            <a:off x="1879929" y="6008829"/>
            <a:ext cx="885810" cy="518936"/>
          </a:xfrm>
          <a:prstGeom prst="rect">
            <a:avLst/>
          </a:prstGeom>
          <a:solidFill>
            <a:srgbClr val="F3D214">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n-US"/>
          </a:p>
        </p:txBody>
      </p:sp>
      <p:sp>
        <p:nvSpPr>
          <p:cNvPr id="23" name="CuadroTexto 22"/>
          <p:cNvSpPr txBox="1"/>
          <p:nvPr/>
        </p:nvSpPr>
        <p:spPr>
          <a:xfrm>
            <a:off x="1833352" y="1072402"/>
            <a:ext cx="7526713" cy="274388"/>
          </a:xfrm>
          <a:prstGeom prst="rect">
            <a:avLst/>
          </a:prstGeom>
          <a:noFill/>
        </p:spPr>
        <p:txBody>
          <a:bodyPr wrap="square" rtlCol="0">
            <a:spAutoFit/>
          </a:bodyPr>
          <a:lstStyle/>
          <a:p>
            <a:r>
              <a:rPr lang="es-ES_tradnl" b="1" dirty="0">
                <a:solidFill>
                  <a:srgbClr val="0C66B5"/>
                </a:solidFill>
              </a:rPr>
              <a:t>Calle 30 en cifras</a:t>
            </a:r>
            <a:endParaRPr lang="es-ES" dirty="0">
              <a:solidFill>
                <a:srgbClr val="0C66B5"/>
              </a:solidFill>
            </a:endParaRPr>
          </a:p>
        </p:txBody>
      </p:sp>
      <p:sp>
        <p:nvSpPr>
          <p:cNvPr id="24" name="CuadroTexto 23"/>
          <p:cNvSpPr txBox="1"/>
          <p:nvPr/>
        </p:nvSpPr>
        <p:spPr>
          <a:xfrm>
            <a:off x="1858390" y="5582315"/>
            <a:ext cx="885810" cy="791532"/>
          </a:xfrm>
          <a:prstGeom prst="rect">
            <a:avLst/>
          </a:prstGeom>
          <a:noFill/>
        </p:spPr>
        <p:txBody>
          <a:bodyPr wrap="square" lIns="108000" rIns="108000" rtlCol="0">
            <a:spAutoFit/>
          </a:bodyPr>
          <a:lstStyle/>
          <a:p>
            <a:pPr>
              <a:lnSpc>
                <a:spcPts val="1240"/>
              </a:lnSpc>
              <a:spcAft>
                <a:spcPts val="600"/>
              </a:spcAft>
              <a:buClr>
                <a:srgbClr val="0C66B5"/>
              </a:buClr>
            </a:pPr>
            <a:r>
              <a:rPr lang="es-ES_tradnl" sz="1200" b="1" dirty="0">
                <a:solidFill>
                  <a:srgbClr val="0C66B5"/>
                </a:solidFill>
              </a:rPr>
              <a:t>1,35 millones </a:t>
            </a:r>
            <a:r>
              <a:rPr lang="es-ES_tradnl" sz="1050" dirty="0">
                <a:solidFill>
                  <a:schemeClr val="tx1">
                    <a:lumMod val="75000"/>
                    <a:lumOff val="25000"/>
                  </a:schemeClr>
                </a:solidFill>
              </a:rPr>
              <a:t>de despla-zamientos</a:t>
            </a:r>
            <a:br>
              <a:rPr lang="es-ES_tradnl" sz="1050" dirty="0">
                <a:solidFill>
                  <a:schemeClr val="tx1">
                    <a:lumMod val="75000"/>
                    <a:lumOff val="25000"/>
                  </a:schemeClr>
                </a:solidFill>
              </a:rPr>
            </a:br>
            <a:r>
              <a:rPr lang="es-ES_tradnl" sz="1050" dirty="0">
                <a:solidFill>
                  <a:schemeClr val="tx1">
                    <a:lumMod val="75000"/>
                    <a:lumOff val="25000"/>
                  </a:schemeClr>
                </a:solidFill>
              </a:rPr>
              <a:t>diarios</a:t>
            </a:r>
            <a:endParaRPr lang="es-ES" sz="1050" dirty="0">
              <a:solidFill>
                <a:schemeClr val="tx1">
                  <a:lumMod val="75000"/>
                  <a:lumOff val="25000"/>
                </a:schemeClr>
              </a:solidFill>
            </a:endParaRPr>
          </a:p>
        </p:txBody>
      </p:sp>
      <p:pic>
        <p:nvPicPr>
          <p:cNvPr id="25" name="Imagen 24"/>
          <p:cNvPicPr>
            <a:picLocks noChangeAspect="1"/>
          </p:cNvPicPr>
          <p:nvPr/>
        </p:nvPicPr>
        <p:blipFill>
          <a:blip r:embed="rId9"/>
          <a:stretch>
            <a:fillRect/>
          </a:stretch>
        </p:blipFill>
        <p:spPr>
          <a:xfrm>
            <a:off x="8743308" y="4723270"/>
            <a:ext cx="646758" cy="440007"/>
          </a:xfrm>
          <a:prstGeom prst="rect">
            <a:avLst/>
          </a:prstGeom>
        </p:spPr>
      </p:pic>
      <p:sp>
        <p:nvSpPr>
          <p:cNvPr id="26" name="CuadroTexto 25"/>
          <p:cNvSpPr txBox="1"/>
          <p:nvPr/>
        </p:nvSpPr>
        <p:spPr>
          <a:xfrm>
            <a:off x="7734969" y="4447767"/>
            <a:ext cx="1260543" cy="511427"/>
          </a:xfrm>
          <a:prstGeom prst="rect">
            <a:avLst/>
          </a:prstGeom>
          <a:noFill/>
        </p:spPr>
        <p:txBody>
          <a:bodyPr wrap="square" lIns="108000" rIns="108000" rtlCol="0">
            <a:spAutoFit/>
          </a:bodyPr>
          <a:lstStyle/>
          <a:p>
            <a:pPr>
              <a:lnSpc>
                <a:spcPts val="1240"/>
              </a:lnSpc>
              <a:spcAft>
                <a:spcPts val="600"/>
              </a:spcAft>
              <a:buClr>
                <a:srgbClr val="0C66B5"/>
              </a:buClr>
            </a:pPr>
            <a:r>
              <a:rPr lang="es-ES" sz="1200" b="1" dirty="0">
                <a:solidFill>
                  <a:schemeClr val="tx1">
                    <a:lumMod val="75000"/>
                    <a:lumOff val="25000"/>
                  </a:schemeClr>
                </a:solidFill>
              </a:rPr>
              <a:t>Equivalente a un carril de</a:t>
            </a:r>
            <a:br>
              <a:rPr lang="es-ES" sz="1200" b="1" dirty="0">
                <a:solidFill>
                  <a:schemeClr val="tx1">
                    <a:lumMod val="75000"/>
                    <a:lumOff val="25000"/>
                  </a:schemeClr>
                </a:solidFill>
              </a:rPr>
            </a:br>
            <a:r>
              <a:rPr lang="es-ES" sz="1200" b="1" dirty="0">
                <a:solidFill>
                  <a:srgbClr val="0C66B5"/>
                </a:solidFill>
              </a:rPr>
              <a:t>500 km</a:t>
            </a:r>
          </a:p>
        </p:txBody>
      </p:sp>
      <p:pic>
        <p:nvPicPr>
          <p:cNvPr id="27" name="Imagen 26"/>
          <p:cNvPicPr>
            <a:picLocks noChangeAspect="1"/>
          </p:cNvPicPr>
          <p:nvPr/>
        </p:nvPicPr>
        <p:blipFill>
          <a:blip r:embed="rId10"/>
          <a:stretch>
            <a:fillRect/>
          </a:stretch>
        </p:blipFill>
        <p:spPr>
          <a:xfrm>
            <a:off x="7734969" y="2624665"/>
            <a:ext cx="326026" cy="263679"/>
          </a:xfrm>
          <a:prstGeom prst="rect">
            <a:avLst/>
          </a:prstGeom>
        </p:spPr>
      </p:pic>
      <p:sp>
        <p:nvSpPr>
          <p:cNvPr id="28" name="CuadroTexto 27"/>
          <p:cNvSpPr txBox="1"/>
          <p:nvPr/>
        </p:nvSpPr>
        <p:spPr>
          <a:xfrm>
            <a:off x="8060994" y="2642760"/>
            <a:ext cx="1364626" cy="310972"/>
          </a:xfrm>
          <a:prstGeom prst="rect">
            <a:avLst/>
          </a:prstGeom>
          <a:noFill/>
        </p:spPr>
        <p:txBody>
          <a:bodyPr wrap="square" lIns="108000" rIns="108000" rtlCol="0">
            <a:spAutoFit/>
          </a:bodyPr>
          <a:lstStyle/>
          <a:p>
            <a:pPr>
              <a:lnSpc>
                <a:spcPts val="1040"/>
              </a:lnSpc>
              <a:spcAft>
                <a:spcPts val="600"/>
              </a:spcAft>
              <a:buClr>
                <a:srgbClr val="0C66B5"/>
              </a:buClr>
            </a:pPr>
            <a:r>
              <a:rPr lang="es-ES_tradnl" sz="1000" dirty="0">
                <a:solidFill>
                  <a:srgbClr val="0C66B5"/>
                </a:solidFill>
              </a:rPr>
              <a:t>1.700 cámaras </a:t>
            </a:r>
            <a:r>
              <a:rPr lang="es-ES_tradnl" sz="1000" dirty="0"/>
              <a:t>de</a:t>
            </a:r>
            <a:br>
              <a:rPr lang="es-ES_tradnl" sz="1000" dirty="0">
                <a:solidFill>
                  <a:schemeClr val="tx1">
                    <a:lumMod val="75000"/>
                    <a:lumOff val="25000"/>
                  </a:schemeClr>
                </a:solidFill>
              </a:rPr>
            </a:br>
            <a:r>
              <a:rPr lang="pt-BR" sz="1000" dirty="0">
                <a:solidFill>
                  <a:schemeClr val="tx1">
                    <a:lumMod val="75000"/>
                    <a:lumOff val="25000"/>
                  </a:schemeClr>
                </a:solidFill>
              </a:rPr>
              <a:t>circuito cerrado de TV</a:t>
            </a:r>
            <a:endParaRPr lang="es-ES" sz="1000" dirty="0">
              <a:solidFill>
                <a:schemeClr val="tx1">
                  <a:lumMod val="75000"/>
                  <a:lumOff val="25000"/>
                </a:schemeClr>
              </a:solidFill>
            </a:endParaRPr>
          </a:p>
        </p:txBody>
      </p:sp>
      <p:pic>
        <p:nvPicPr>
          <p:cNvPr id="29" name="Imagen 28"/>
          <p:cNvPicPr>
            <a:picLocks noChangeAspect="1"/>
          </p:cNvPicPr>
          <p:nvPr/>
        </p:nvPicPr>
        <p:blipFill>
          <a:blip r:embed="rId11"/>
          <a:stretch>
            <a:fillRect/>
          </a:stretch>
        </p:blipFill>
        <p:spPr>
          <a:xfrm>
            <a:off x="3161198" y="3679311"/>
            <a:ext cx="333718" cy="263679"/>
          </a:xfrm>
          <a:prstGeom prst="rect">
            <a:avLst/>
          </a:prstGeom>
        </p:spPr>
      </p:pic>
      <p:sp>
        <p:nvSpPr>
          <p:cNvPr id="30" name="CuadroTexto 29"/>
          <p:cNvSpPr txBox="1"/>
          <p:nvPr/>
        </p:nvSpPr>
        <p:spPr>
          <a:xfrm>
            <a:off x="1900655" y="3647565"/>
            <a:ext cx="1260543" cy="323167"/>
          </a:xfrm>
          <a:prstGeom prst="rect">
            <a:avLst/>
          </a:prstGeom>
          <a:noFill/>
        </p:spPr>
        <p:txBody>
          <a:bodyPr wrap="square" lIns="108000" rIns="108000" rtlCol="0">
            <a:spAutoFit/>
          </a:bodyPr>
          <a:lstStyle/>
          <a:p>
            <a:pPr>
              <a:lnSpc>
                <a:spcPts val="1040"/>
              </a:lnSpc>
              <a:spcAft>
                <a:spcPts val="600"/>
              </a:spcAft>
              <a:buClr>
                <a:srgbClr val="0C66B5"/>
              </a:buClr>
            </a:pPr>
            <a:r>
              <a:rPr lang="es-ES" sz="1000" dirty="0">
                <a:solidFill>
                  <a:srgbClr val="0C66B5"/>
                </a:solidFill>
              </a:rPr>
              <a:t>550 señales</a:t>
            </a:r>
            <a:br>
              <a:rPr lang="ro-RO" sz="1000" b="1" dirty="0">
                <a:solidFill>
                  <a:srgbClr val="0C66B5"/>
                </a:solidFill>
              </a:rPr>
            </a:br>
            <a:r>
              <a:rPr lang="hr-HR" sz="1000" dirty="0">
                <a:solidFill>
                  <a:schemeClr val="tx1">
                    <a:lumMod val="75000"/>
                    <a:lumOff val="25000"/>
                  </a:schemeClr>
                </a:solidFill>
              </a:rPr>
              <a:t>de mensaje variable</a:t>
            </a:r>
            <a:endParaRPr lang="es-ES" sz="1000" dirty="0">
              <a:solidFill>
                <a:schemeClr val="tx1">
                  <a:lumMod val="75000"/>
                  <a:lumOff val="25000"/>
                </a:schemeClr>
              </a:solidFill>
            </a:endParaRPr>
          </a:p>
        </p:txBody>
      </p:sp>
      <p:pic>
        <p:nvPicPr>
          <p:cNvPr id="31" name="Imagen 30"/>
          <p:cNvPicPr>
            <a:picLocks noChangeAspect="1"/>
          </p:cNvPicPr>
          <p:nvPr/>
        </p:nvPicPr>
        <p:blipFill>
          <a:blip r:embed="rId12"/>
          <a:stretch>
            <a:fillRect/>
          </a:stretch>
        </p:blipFill>
        <p:spPr>
          <a:xfrm>
            <a:off x="8958234" y="3539338"/>
            <a:ext cx="323407" cy="291421"/>
          </a:xfrm>
          <a:prstGeom prst="rect">
            <a:avLst/>
          </a:prstGeom>
        </p:spPr>
      </p:pic>
      <p:sp>
        <p:nvSpPr>
          <p:cNvPr id="32" name="CuadroTexto 31"/>
          <p:cNvSpPr txBox="1"/>
          <p:nvPr/>
        </p:nvSpPr>
        <p:spPr>
          <a:xfrm>
            <a:off x="7833723" y="3554496"/>
            <a:ext cx="1148569" cy="323167"/>
          </a:xfrm>
          <a:prstGeom prst="rect">
            <a:avLst/>
          </a:prstGeom>
          <a:noFill/>
        </p:spPr>
        <p:txBody>
          <a:bodyPr wrap="square" lIns="108000" rIns="108000" rtlCol="0">
            <a:spAutoFit/>
          </a:bodyPr>
          <a:lstStyle/>
          <a:p>
            <a:pPr>
              <a:lnSpc>
                <a:spcPts val="1040"/>
              </a:lnSpc>
              <a:spcAft>
                <a:spcPts val="600"/>
              </a:spcAft>
              <a:buClr>
                <a:srgbClr val="0C66B5"/>
              </a:buClr>
            </a:pPr>
            <a:r>
              <a:rPr lang="es-ES" sz="1000" dirty="0">
                <a:solidFill>
                  <a:srgbClr val="0C66B5"/>
                </a:solidFill>
              </a:rPr>
              <a:t>53.000 pantallas </a:t>
            </a:r>
            <a:r>
              <a:rPr lang="es-ES" sz="1000" dirty="0">
                <a:solidFill>
                  <a:schemeClr val="tx1">
                    <a:lumMod val="75000"/>
                    <a:lumOff val="25000"/>
                  </a:schemeClr>
                </a:solidFill>
              </a:rPr>
              <a:t>de iluminación</a:t>
            </a:r>
          </a:p>
        </p:txBody>
      </p:sp>
      <p:pic>
        <p:nvPicPr>
          <p:cNvPr id="33" name="Imagen 32"/>
          <p:cNvPicPr>
            <a:picLocks noChangeAspect="1"/>
          </p:cNvPicPr>
          <p:nvPr/>
        </p:nvPicPr>
        <p:blipFill>
          <a:blip r:embed="rId13"/>
          <a:stretch>
            <a:fillRect/>
          </a:stretch>
        </p:blipFill>
        <p:spPr>
          <a:xfrm>
            <a:off x="1984311" y="4338390"/>
            <a:ext cx="271841" cy="271841"/>
          </a:xfrm>
          <a:prstGeom prst="rect">
            <a:avLst/>
          </a:prstGeom>
        </p:spPr>
      </p:pic>
      <p:sp>
        <p:nvSpPr>
          <p:cNvPr id="34" name="CuadroTexto 33"/>
          <p:cNvSpPr txBox="1"/>
          <p:nvPr/>
        </p:nvSpPr>
        <p:spPr>
          <a:xfrm>
            <a:off x="2385332" y="4324803"/>
            <a:ext cx="1260543" cy="323167"/>
          </a:xfrm>
          <a:prstGeom prst="rect">
            <a:avLst/>
          </a:prstGeom>
          <a:noFill/>
        </p:spPr>
        <p:txBody>
          <a:bodyPr wrap="square" lIns="108000" rIns="108000" rtlCol="0">
            <a:spAutoFit/>
          </a:bodyPr>
          <a:lstStyle/>
          <a:p>
            <a:pPr>
              <a:lnSpc>
                <a:spcPts val="1040"/>
              </a:lnSpc>
              <a:spcAft>
                <a:spcPts val="600"/>
              </a:spcAft>
              <a:buClr>
                <a:srgbClr val="0C66B5"/>
              </a:buClr>
            </a:pPr>
            <a:r>
              <a:rPr lang="es-ES_tradnl" sz="1000" dirty="0">
                <a:solidFill>
                  <a:schemeClr val="tx1">
                    <a:lumMod val="75000"/>
                    <a:lumOff val="25000"/>
                  </a:schemeClr>
                </a:solidFill>
              </a:rPr>
              <a:t>Más de </a:t>
            </a:r>
            <a:r>
              <a:rPr lang="es-ES_tradnl" sz="1000" dirty="0">
                <a:solidFill>
                  <a:srgbClr val="0C66B5"/>
                </a:solidFill>
              </a:rPr>
              <a:t>200 salidas de emergencia</a:t>
            </a:r>
            <a:endParaRPr lang="es-ES" sz="1000" dirty="0">
              <a:solidFill>
                <a:srgbClr val="0C66B5"/>
              </a:solidFill>
            </a:endParaRPr>
          </a:p>
        </p:txBody>
      </p:sp>
      <p:sp>
        <p:nvSpPr>
          <p:cNvPr id="35" name="CuadroTexto 34"/>
          <p:cNvSpPr txBox="1"/>
          <p:nvPr/>
        </p:nvSpPr>
        <p:spPr>
          <a:xfrm>
            <a:off x="2404115" y="2359025"/>
            <a:ext cx="1514166" cy="794961"/>
          </a:xfrm>
          <a:prstGeom prst="rect">
            <a:avLst/>
          </a:prstGeom>
          <a:noFill/>
        </p:spPr>
        <p:txBody>
          <a:bodyPr wrap="square" lIns="108000" rIns="108000" rtlCol="0">
            <a:spAutoFit/>
          </a:bodyPr>
          <a:lstStyle/>
          <a:p>
            <a:pPr>
              <a:lnSpc>
                <a:spcPts val="1240"/>
              </a:lnSpc>
              <a:spcAft>
                <a:spcPts val="600"/>
              </a:spcAft>
              <a:buClr>
                <a:srgbClr val="0C66B5"/>
              </a:buClr>
            </a:pPr>
            <a:r>
              <a:rPr lang="es-ES" sz="1200" b="1" dirty="0">
                <a:solidFill>
                  <a:schemeClr val="tx1">
                    <a:lumMod val="75000"/>
                    <a:lumOff val="25000"/>
                  </a:schemeClr>
                </a:solidFill>
              </a:rPr>
              <a:t>El túnel urbano </a:t>
            </a:r>
            <a:r>
              <a:rPr lang="es-ES" sz="1200" b="1" dirty="0">
                <a:solidFill>
                  <a:srgbClr val="0C66B5"/>
                </a:solidFill>
              </a:rPr>
              <a:t>más largo de Europa</a:t>
            </a:r>
            <a:r>
              <a:rPr lang="es-ES" sz="1200" b="1" dirty="0">
                <a:solidFill>
                  <a:schemeClr val="tx1">
                    <a:lumMod val="75000"/>
                    <a:lumOff val="25000"/>
                  </a:schemeClr>
                </a:solidFill>
              </a:rPr>
              <a:t>, equivalente a un carril subterráneo de </a:t>
            </a:r>
            <a:r>
              <a:rPr lang="es-ES" sz="1200" b="1" dirty="0">
                <a:solidFill>
                  <a:srgbClr val="0C66B5"/>
                </a:solidFill>
              </a:rPr>
              <a:t>118 kilómetros</a:t>
            </a:r>
            <a:endParaRPr lang="es-ES" sz="1200" b="1" dirty="0">
              <a:solidFill>
                <a:schemeClr val="tx1">
                  <a:lumMod val="75000"/>
                  <a:lumOff val="25000"/>
                </a:schemeClr>
              </a:solidFill>
            </a:endParaRPr>
          </a:p>
        </p:txBody>
      </p:sp>
      <p:pic>
        <p:nvPicPr>
          <p:cNvPr id="36" name="Imagen 35" descr="tunnel-256.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9367" y="2461665"/>
            <a:ext cx="543468" cy="543468"/>
          </a:xfrm>
          <a:prstGeom prst="rect">
            <a:avLst/>
          </a:prstGeom>
        </p:spPr>
      </p:pic>
      <p:sp>
        <p:nvSpPr>
          <p:cNvPr id="37" name="CuadroTexto 6"/>
          <p:cNvSpPr txBox="1"/>
          <p:nvPr/>
        </p:nvSpPr>
        <p:spPr>
          <a:xfrm>
            <a:off x="3335561" y="5714403"/>
            <a:ext cx="885810" cy="631091"/>
          </a:xfrm>
          <a:prstGeom prst="rect">
            <a:avLst/>
          </a:prstGeom>
          <a:noFill/>
        </p:spPr>
        <p:txBody>
          <a:bodyPr wrap="square" lIns="108000" rIns="108000" rtlCol="0">
            <a:spAutoFit/>
          </a:bodyPr>
          <a:lstStyle/>
          <a:p>
            <a:pPr algn="r">
              <a:lnSpc>
                <a:spcPts val="1240"/>
              </a:lnSpc>
              <a:spcAft>
                <a:spcPts val="600"/>
              </a:spcAft>
              <a:buClr>
                <a:srgbClr val="0C66B5"/>
              </a:buClr>
            </a:pPr>
            <a:r>
              <a:rPr lang="es-ES_tradnl" sz="1200" b="1" dirty="0">
                <a:solidFill>
                  <a:srgbClr val="F3D214"/>
                </a:solidFill>
              </a:rPr>
              <a:t>430 millones </a:t>
            </a:r>
            <a:r>
              <a:rPr lang="es-ES_tradnl" sz="1050" dirty="0">
                <a:solidFill>
                  <a:schemeClr val="bg1"/>
                </a:solidFill>
              </a:rPr>
              <a:t>de vehículos al año</a:t>
            </a:r>
            <a:endParaRPr lang="es-ES" sz="1050" dirty="0">
              <a:solidFill>
                <a:schemeClr val="bg1"/>
              </a:solidFill>
            </a:endParaRPr>
          </a:p>
        </p:txBody>
      </p:sp>
      <p:sp>
        <p:nvSpPr>
          <p:cNvPr id="38" name="CuadroTexto 37"/>
          <p:cNvSpPr txBox="1"/>
          <p:nvPr/>
        </p:nvSpPr>
        <p:spPr>
          <a:xfrm>
            <a:off x="7764012" y="5273583"/>
            <a:ext cx="1260543" cy="631091"/>
          </a:xfrm>
          <a:prstGeom prst="rect">
            <a:avLst/>
          </a:prstGeom>
          <a:noFill/>
        </p:spPr>
        <p:txBody>
          <a:bodyPr wrap="square" lIns="108000" rIns="108000" rtlCol="0">
            <a:spAutoFit/>
          </a:bodyPr>
          <a:lstStyle/>
          <a:p>
            <a:pPr>
              <a:lnSpc>
                <a:spcPts val="1240"/>
              </a:lnSpc>
              <a:spcAft>
                <a:spcPts val="600"/>
              </a:spcAft>
              <a:buClr>
                <a:srgbClr val="0C66B5"/>
              </a:buClr>
            </a:pPr>
            <a:r>
              <a:rPr lang="es-ES" sz="1200" b="1" dirty="0">
                <a:solidFill>
                  <a:srgbClr val="0C66B5"/>
                </a:solidFill>
              </a:rPr>
              <a:t>100 estructuras </a:t>
            </a:r>
            <a:r>
              <a:rPr lang="es-ES" sz="1200" b="1" dirty="0">
                <a:solidFill>
                  <a:schemeClr val="tx1">
                    <a:lumMod val="75000"/>
                    <a:lumOff val="25000"/>
                  </a:schemeClr>
                </a:solidFill>
              </a:rPr>
              <a:t>en superficie y mas </a:t>
            </a:r>
            <a:r>
              <a:rPr lang="es-ES" sz="1200" b="1" dirty="0">
                <a:solidFill>
                  <a:srgbClr val="0C66B5"/>
                </a:solidFill>
              </a:rPr>
              <a:t>2 millones de m2 </a:t>
            </a:r>
            <a:r>
              <a:rPr lang="es-ES" sz="1200" b="1" dirty="0">
                <a:solidFill>
                  <a:schemeClr val="tx1">
                    <a:lumMod val="75000"/>
                    <a:lumOff val="25000"/>
                  </a:schemeClr>
                </a:solidFill>
              </a:rPr>
              <a:t>de firmes</a:t>
            </a:r>
            <a:endParaRPr lang="es-ES" sz="1200" b="1" dirty="0">
              <a:solidFill>
                <a:srgbClr val="0C66B5"/>
              </a:solidFill>
            </a:endParaRPr>
          </a:p>
        </p:txBody>
      </p:sp>
      <p:pic>
        <p:nvPicPr>
          <p:cNvPr id="39" name="Picture 2" descr="https://mc30.es/wp-content/uploads/2024/02/mc30-logo-optimized.png">
            <a:extLst>
              <a:ext uri="{FF2B5EF4-FFF2-40B4-BE49-F238E27FC236}">
                <a16:creationId xmlns:a16="http://schemas.microsoft.com/office/drawing/2014/main" id="{8C1D152E-3CC7-FE9C-EAEE-992F48D54B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76346" y="901987"/>
            <a:ext cx="2263324" cy="787449"/>
          </a:xfrm>
          <a:prstGeom prst="rect">
            <a:avLst/>
          </a:prstGeom>
          <a:solidFill>
            <a:schemeClr val="bg1"/>
          </a:solidFill>
        </p:spPr>
      </p:pic>
    </p:spTree>
    <p:extLst>
      <p:ext uri="{BB962C8B-B14F-4D97-AF65-F5344CB8AC3E}">
        <p14:creationId xmlns:p14="http://schemas.microsoft.com/office/powerpoint/2010/main" val="3594995787"/>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Madrid">
      <a:dk1>
        <a:srgbClr val="000000"/>
      </a:dk1>
      <a:lt1>
        <a:srgbClr val="FFFFFF"/>
      </a:lt1>
      <a:dk2>
        <a:srgbClr val="003CF6"/>
      </a:dk2>
      <a:lt2>
        <a:srgbClr val="000000"/>
      </a:lt2>
      <a:accent1>
        <a:srgbClr val="003CF6"/>
      </a:accent1>
      <a:accent2>
        <a:srgbClr val="003CF6"/>
      </a:accent2>
      <a:accent3>
        <a:srgbClr val="003CF6"/>
      </a:accent3>
      <a:accent4>
        <a:srgbClr val="003CF6"/>
      </a:accent4>
      <a:accent5>
        <a:srgbClr val="000000"/>
      </a:accent5>
      <a:accent6>
        <a:srgbClr val="FFFFFF"/>
      </a:accent6>
      <a:hlink>
        <a:srgbClr val="003CF6"/>
      </a:hlink>
      <a:folHlink>
        <a:srgbClr val="003CF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E46ADE022AE07046A4C310D0346ABB20" ma:contentTypeVersion="0" ma:contentTypeDescription="Crear nuevo documento." ma:contentTypeScope="" ma:versionID="bd55db45cb84679841659a447f5bfee6">
  <xsd:schema xmlns:xsd="http://www.w3.org/2001/XMLSchema" xmlns:xs="http://www.w3.org/2001/XMLSchema" xmlns:p="http://schemas.microsoft.com/office/2006/metadata/properties" targetNamespace="http://schemas.microsoft.com/office/2006/metadata/properties" ma:root="true" ma:fieldsID="6f811a6767019e7426d133b42330215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BAC5CF-C835-4F16-8794-1B095624E112}">
  <ds:schemaRefs>
    <ds:schemaRef ds:uri="http://schemas.microsoft.com/sharepoint/v3/contenttype/forms"/>
  </ds:schemaRefs>
</ds:datastoreItem>
</file>

<file path=customXml/itemProps2.xml><?xml version="1.0" encoding="utf-8"?>
<ds:datastoreItem xmlns:ds="http://schemas.openxmlformats.org/officeDocument/2006/customXml" ds:itemID="{79C6E64C-0892-4280-851E-2D082F905D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A3F53E2-AED9-428E-B7AB-DFA463D1EE7C}">
  <ds:schemaRefs>
    <ds:schemaRef ds:uri="http://schemas.microsoft.com/office/2006/documentManagement/types"/>
    <ds:schemaRef ds:uri="http://purl.org/dc/dcmitype/"/>
    <ds:schemaRef ds:uri="http://schemas.microsoft.com/office/2006/metadata/properties"/>
    <ds:schemaRef ds:uri="http://purl.org/dc/terms/"/>
    <ds:schemaRef ds:uri="http://schemas.openxmlformats.org/package/2006/metadata/core-properties"/>
    <ds:schemaRef ds:uri="http://purl.org/dc/elements/1.1/"/>
    <ds:schemaRef ds:uri="4d4c75e9-d69d-4505-a31d-4feeb11ab95b"/>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327</TotalTime>
  <Words>3580</Words>
  <Application>Microsoft Office PowerPoint</Application>
  <PresentationFormat>Panorámica</PresentationFormat>
  <Paragraphs>378</Paragraphs>
  <Slides>28</Slides>
  <Notes>28</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28</vt:i4>
      </vt:variant>
    </vt:vector>
  </HeadingPairs>
  <TitlesOfParts>
    <vt:vector size="39" baseType="lpstr">
      <vt:lpstr>Wingdings</vt:lpstr>
      <vt:lpstr>Lato Light</vt:lpstr>
      <vt:lpstr>inherit</vt:lpstr>
      <vt:lpstr>Verdana</vt:lpstr>
      <vt:lpstr>Courier New</vt:lpstr>
      <vt:lpstr>Arial</vt:lpstr>
      <vt:lpstr>Calibri</vt:lpstr>
      <vt:lpstr>-apple-system</vt:lpstr>
      <vt:lpstr>Lato</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Aguirre Royuela, Miguel Alvaro</dc:creator>
  <cp:lastModifiedBy>Rey Paterna, Paloma Covadonga</cp:lastModifiedBy>
  <cp:revision>35</cp:revision>
  <cp:lastPrinted>2024-08-28T08:22:28Z</cp:lastPrinted>
  <dcterms:created xsi:type="dcterms:W3CDTF">2022-09-12T10:03:16Z</dcterms:created>
  <dcterms:modified xsi:type="dcterms:W3CDTF">2024-12-17T08:02:01Z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0x010100E46ADE022AE07046A4C310D0346ABB20</vt:lpwstr>
  </property>
</Properties>
</file>