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310" r:id="rId3"/>
    <p:sldId id="264" r:id="rId4"/>
    <p:sldId id="256" r:id="rId5"/>
    <p:sldId id="312" r:id="rId6"/>
    <p:sldId id="257" r:id="rId7"/>
    <p:sldId id="260" r:id="rId8"/>
    <p:sldId id="261" r:id="rId9"/>
    <p:sldId id="320" r:id="rId10"/>
    <p:sldId id="262" r:id="rId11"/>
    <p:sldId id="263" r:id="rId12"/>
    <p:sldId id="266" r:id="rId13"/>
    <p:sldId id="267" r:id="rId14"/>
    <p:sldId id="272" r:id="rId15"/>
    <p:sldId id="313" r:id="rId16"/>
    <p:sldId id="279" r:id="rId17"/>
    <p:sldId id="318" r:id="rId18"/>
    <p:sldId id="282" r:id="rId19"/>
    <p:sldId id="299" r:id="rId20"/>
    <p:sldId id="285" r:id="rId21"/>
    <p:sldId id="294" r:id="rId22"/>
    <p:sldId id="295" r:id="rId23"/>
    <p:sldId id="286" r:id="rId24"/>
    <p:sldId id="297" r:id="rId25"/>
    <p:sldId id="322" r:id="rId26"/>
    <p:sldId id="296" r:id="rId27"/>
    <p:sldId id="287" r:id="rId28"/>
    <p:sldId id="319" r:id="rId29"/>
    <p:sldId id="298" r:id="rId30"/>
    <p:sldId id="305" r:id="rId31"/>
    <p:sldId id="307" r:id="rId32"/>
    <p:sldId id="308" r:id="rId33"/>
    <p:sldId id="309" r:id="rId34"/>
    <p:sldId id="321" r:id="rId35"/>
    <p:sldId id="311" r:id="rId36"/>
  </p:sldIdLst>
  <p:sldSz cx="12192000" cy="6858000"/>
  <p:notesSz cx="9926638" cy="143557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pos="6947" userDrawn="1">
          <p15:clr>
            <a:srgbClr val="A4A3A4"/>
          </p15:clr>
        </p15:guide>
        <p15:guide id="3" pos="5609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1980" userDrawn="1">
          <p15:clr>
            <a:srgbClr val="A4A3A4"/>
          </p15:clr>
        </p15:guide>
        <p15:guide id="6" pos="4384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orient="horz" pos="4133" userDrawn="1">
          <p15:clr>
            <a:srgbClr val="A4A3A4"/>
          </p15:clr>
        </p15:guide>
        <p15:guide id="9" orient="horz" pos="3430" userDrawn="1">
          <p15:clr>
            <a:srgbClr val="A4A3A4"/>
          </p15:clr>
        </p15:guide>
        <p15:guide id="10" pos="3704" userDrawn="1">
          <p15:clr>
            <a:srgbClr val="A4A3A4"/>
          </p15:clr>
        </p15:guide>
        <p15:guide id="11" orient="horz" pos="1117" userDrawn="1">
          <p15:clr>
            <a:srgbClr val="A4A3A4"/>
          </p15:clr>
        </p15:guide>
        <p15:guide id="12" orient="horz" pos="1752" userDrawn="1">
          <p15:clr>
            <a:srgbClr val="A4A3A4"/>
          </p15:clr>
        </p15:guide>
        <p15:guide id="13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66"/>
    <a:srgbClr val="F5BB2D"/>
    <a:srgbClr val="C20000"/>
    <a:srgbClr val="E14A24"/>
    <a:srgbClr val="0D0D0D"/>
    <a:srgbClr val="FF8080"/>
    <a:srgbClr val="AE00AE"/>
    <a:srgbClr val="FEE253"/>
    <a:srgbClr val="F90103"/>
    <a:srgbClr val="D63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3807" autoAdjust="0"/>
  </p:normalViewPr>
  <p:slideViewPr>
    <p:cSldViewPr snapToGrid="0" showGuides="1">
      <p:cViewPr varScale="1">
        <p:scale>
          <a:sx n="120" d="100"/>
          <a:sy n="120" d="100"/>
        </p:scale>
        <p:origin x="114" y="186"/>
      </p:cViewPr>
      <p:guideLst>
        <p:guide orient="horz" pos="73"/>
        <p:guide pos="6947"/>
        <p:guide pos="5609"/>
        <p:guide pos="143"/>
        <p:guide pos="1980"/>
        <p:guide pos="4384"/>
        <p:guide pos="7219"/>
        <p:guide orient="horz" pos="4133"/>
        <p:guide orient="horz" pos="3430"/>
        <p:guide pos="3704"/>
        <p:guide orient="horz" pos="1117"/>
        <p:guide orient="horz" pos="1752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4748E0F2-2953-440A-B4CE-2401D7DAF74D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012CCE8F-9449-4678-864A-5A453AED35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22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BDC20648-EECD-4A88-92BC-CCA4EF2C1E08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201" y="6908124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1696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7734FF83-4EE1-4555-A1E8-33283CA3E3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3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54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35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48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60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67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46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45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FF83-4EE1-4555-A1E8-33283CA3E3A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33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3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8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6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3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1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9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6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5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9E4BE-4E67-416F-AF43-42A70201A719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9B48-F7B9-48C4-94CC-2A2872EE03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7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tif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88.png"/><Relationship Id="rId9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jp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7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8920760" y="2111827"/>
            <a:ext cx="268260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rgbClr val="B81312"/>
                </a:solidFill>
                <a:latin typeface="Gill Sans MT" panose="020B0502020104020203" pitchFamily="34" charset="0"/>
                <a:cs typeface="Lato"/>
              </a:rPr>
              <a:t>3</a:t>
            </a:r>
            <a:endParaRPr sz="2800" dirty="0">
              <a:solidFill>
                <a:srgbClr val="B81312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lang="es-ES"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REHABILITACIÓN EDIFICATORIA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8916539" y="1089025"/>
            <a:ext cx="3039745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EJES DE LA REGENERACIÓN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9047768" y="3629546"/>
            <a:ext cx="133350" cy="133350"/>
          </a:xfrm>
          <a:prstGeom prst="ellipse">
            <a:avLst/>
          </a:prstGeom>
          <a:solidFill>
            <a:srgbClr val="F90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9070975" y="4278224"/>
            <a:ext cx="133350" cy="133350"/>
          </a:xfrm>
          <a:prstGeom prst="ellipse">
            <a:avLst/>
          </a:prstGeom>
          <a:solidFill>
            <a:srgbClr val="01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8832850" y="2969650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Solicitudes ayuda Plan MAD-RE</a:t>
            </a:r>
            <a:endParaRPr lang="es-ES" sz="11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204325" y="4190277"/>
            <a:ext cx="2461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Ayudas mejora de la accesibilidad fuera de APIRU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204325" y="3528080"/>
            <a:ext cx="24613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Ayudas mejora de Accesibilidad / Conservación / Eficiencia Energética en APIRU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08" y="4871590"/>
            <a:ext cx="1250265" cy="112208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0056456" y="5063301"/>
            <a:ext cx="2135544" cy="7386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AYUDAS A LA REHABILITACIÓN DE EDIFICIOS</a:t>
            </a:r>
            <a:endParaRPr lang="es-ES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848217" y="3152197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convocatoria 2016 / 2017</a:t>
            </a:r>
            <a:endParaRPr lang="es-ES" sz="11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Agrupar 50"/>
          <p:cNvGrpSpPr/>
          <p:nvPr/>
        </p:nvGrpSpPr>
        <p:grpSpPr>
          <a:xfrm>
            <a:off x="250988" y="157613"/>
            <a:ext cx="2133600" cy="2133599"/>
            <a:chOff x="3492500" y="1295400"/>
            <a:chExt cx="2133600" cy="2133599"/>
          </a:xfrm>
        </p:grpSpPr>
        <p:sp>
          <p:nvSpPr>
            <p:cNvPr id="41" name="Elipse 40"/>
            <p:cNvSpPr>
              <a:spLocks noChangeArrowheads="1"/>
            </p:cNvSpPr>
            <p:nvPr/>
          </p:nvSpPr>
          <p:spPr bwMode="auto">
            <a:xfrm>
              <a:off x="3492500" y="1295400"/>
              <a:ext cx="2133600" cy="2133599"/>
            </a:xfrm>
            <a:prstGeom prst="ellipse">
              <a:avLst/>
            </a:prstGeom>
            <a:solidFill>
              <a:srgbClr val="D7AF36"/>
            </a:solidFill>
            <a:ln>
              <a:noFill/>
            </a:ln>
            <a:effectLst>
              <a:outerShdw blurRad="50800" dist="38100" dir="2700000" sx="103000" sy="103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endParaRPr lang="es-ES" altLang="es-ES"/>
            </a:p>
          </p:txBody>
        </p:sp>
        <p:sp>
          <p:nvSpPr>
            <p:cNvPr id="42" name="CuadroTexto 16"/>
            <p:cNvSpPr txBox="1">
              <a:spLocks noChangeArrowheads="1"/>
            </p:cNvSpPr>
            <p:nvPr/>
          </p:nvSpPr>
          <p:spPr bwMode="auto">
            <a:xfrm>
              <a:off x="3551324" y="1750564"/>
              <a:ext cx="204238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5400" b="1" dirty="0" smtClean="0">
                  <a:solidFill>
                    <a:schemeClr val="bg1"/>
                  </a:solidFill>
                  <a:latin typeface="Gill Sans MT" charset="0"/>
                </a:rPr>
                <a:t>75</a:t>
              </a:r>
              <a:endParaRPr lang="es-ES" altLang="es-ES" sz="5400" b="1" dirty="0">
                <a:solidFill>
                  <a:schemeClr val="bg1"/>
                </a:solidFill>
                <a:latin typeface="Gill Sans MT" charset="0"/>
              </a:endParaRPr>
            </a:p>
          </p:txBody>
        </p:sp>
        <p:sp>
          <p:nvSpPr>
            <p:cNvPr id="43" name="CuadroTexto 17"/>
            <p:cNvSpPr txBox="1">
              <a:spLocks noChangeArrowheads="1"/>
            </p:cNvSpPr>
            <p:nvPr/>
          </p:nvSpPr>
          <p:spPr bwMode="auto">
            <a:xfrm>
              <a:off x="3554499" y="2484349"/>
              <a:ext cx="2009603" cy="468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2400" dirty="0">
                  <a:solidFill>
                    <a:srgbClr val="FFFFFF"/>
                  </a:solidFill>
                  <a:latin typeface="Gill Sans MT" charset="0"/>
                </a:rPr>
                <a:t>m</a:t>
              </a:r>
              <a:r>
                <a:rPr lang="es-ES" altLang="es-ES" sz="2400" dirty="0" smtClean="0">
                  <a:solidFill>
                    <a:srgbClr val="FFFFFF"/>
                  </a:solidFill>
                  <a:latin typeface="Gill Sans MT" charset="0"/>
                </a:rPr>
                <a:t>illones €</a:t>
              </a:r>
              <a:endParaRPr lang="es-ES" altLang="es-ES" sz="2400" dirty="0">
                <a:solidFill>
                  <a:srgbClr val="FFFFFF"/>
                </a:solidFill>
                <a:latin typeface="Gill Sans MT" charset="0"/>
              </a:endParaRPr>
            </a:p>
          </p:txBody>
        </p:sp>
        <p:sp>
          <p:nvSpPr>
            <p:cNvPr id="44" name="CuadroTexto 17"/>
            <p:cNvSpPr txBox="1">
              <a:spLocks noChangeArrowheads="1"/>
            </p:cNvSpPr>
            <p:nvPr/>
          </p:nvSpPr>
          <p:spPr bwMode="auto">
            <a:xfrm>
              <a:off x="3554499" y="2849254"/>
              <a:ext cx="20096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600" dirty="0" smtClean="0">
                  <a:solidFill>
                    <a:srgbClr val="FFFFFF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Presupuesto </a:t>
              </a:r>
              <a:r>
                <a:rPr lang="es-ES" altLang="es-ES" sz="1600" dirty="0" err="1" smtClean="0">
                  <a:solidFill>
                    <a:srgbClr val="FFFFFF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mpal</a:t>
              </a:r>
              <a:endParaRPr lang="es-ES" altLang="es-ES" sz="1600" dirty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46" name="Agrupar 51"/>
          <p:cNvGrpSpPr/>
          <p:nvPr/>
        </p:nvGrpSpPr>
        <p:grpSpPr>
          <a:xfrm>
            <a:off x="4470700" y="1511792"/>
            <a:ext cx="1737459" cy="1737458"/>
            <a:chOff x="6347021" y="1020264"/>
            <a:chExt cx="1737459" cy="1737458"/>
          </a:xfrm>
        </p:grpSpPr>
        <p:sp>
          <p:nvSpPr>
            <p:cNvPr id="47" name="Elipse 46"/>
            <p:cNvSpPr>
              <a:spLocks noChangeArrowheads="1"/>
            </p:cNvSpPr>
            <p:nvPr/>
          </p:nvSpPr>
          <p:spPr bwMode="auto">
            <a:xfrm>
              <a:off x="6347021" y="1020264"/>
              <a:ext cx="1737459" cy="1737458"/>
            </a:xfrm>
            <a:prstGeom prst="ellipse">
              <a:avLst/>
            </a:prstGeom>
            <a:solidFill>
              <a:srgbClr val="DC3B13"/>
            </a:solidFill>
            <a:ln>
              <a:noFill/>
            </a:ln>
            <a:effectLst>
              <a:outerShdw blurRad="50800" dist="38100" dir="2700000" sx="103000" sy="103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endParaRPr lang="es-ES" altLang="es-ES"/>
            </a:p>
          </p:txBody>
        </p:sp>
        <p:sp>
          <p:nvSpPr>
            <p:cNvPr id="48" name="CuadroTexto 16"/>
            <p:cNvSpPr txBox="1">
              <a:spLocks noChangeArrowheads="1"/>
            </p:cNvSpPr>
            <p:nvPr/>
          </p:nvSpPr>
          <p:spPr bwMode="auto">
            <a:xfrm>
              <a:off x="6394923" y="1326848"/>
              <a:ext cx="16631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4800" b="1" dirty="0" smtClean="0">
                  <a:solidFill>
                    <a:schemeClr val="bg1"/>
                  </a:solidFill>
                  <a:latin typeface="Gill Sans MT" charset="0"/>
                </a:rPr>
                <a:t>2</a:t>
              </a:r>
              <a:endParaRPr lang="es-ES" altLang="es-ES" sz="4800" b="1" dirty="0">
                <a:solidFill>
                  <a:schemeClr val="bg1"/>
                </a:solidFill>
                <a:latin typeface="Gill Sans MT" charset="0"/>
              </a:endParaRPr>
            </a:p>
          </p:txBody>
        </p:sp>
        <p:sp>
          <p:nvSpPr>
            <p:cNvPr id="49" name="CuadroTexto 17"/>
            <p:cNvSpPr txBox="1">
              <a:spLocks noChangeArrowheads="1"/>
            </p:cNvSpPr>
            <p:nvPr/>
          </p:nvSpPr>
          <p:spPr bwMode="auto">
            <a:xfrm>
              <a:off x="6397509" y="1924393"/>
              <a:ext cx="1636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800" dirty="0" smtClean="0">
                  <a:solidFill>
                    <a:srgbClr val="FFFFFF"/>
                  </a:solidFill>
                  <a:latin typeface="Gill Sans MT" charset="0"/>
                </a:rPr>
                <a:t>convocatorias</a:t>
              </a:r>
              <a:endParaRPr lang="es-ES" altLang="es-ES" sz="1800" dirty="0">
                <a:solidFill>
                  <a:srgbClr val="FFFFFF"/>
                </a:solidFill>
                <a:latin typeface="Gill Sans MT" charset="0"/>
              </a:endParaRPr>
            </a:p>
          </p:txBody>
        </p:sp>
      </p:grpSp>
      <p:grpSp>
        <p:nvGrpSpPr>
          <p:cNvPr id="58" name="Agrupar 52"/>
          <p:cNvGrpSpPr/>
          <p:nvPr/>
        </p:nvGrpSpPr>
        <p:grpSpPr>
          <a:xfrm>
            <a:off x="6167092" y="1067507"/>
            <a:ext cx="2494605" cy="2409841"/>
            <a:chOff x="8869379" y="86617"/>
            <a:chExt cx="2494605" cy="2409841"/>
          </a:xfrm>
        </p:grpSpPr>
        <p:sp>
          <p:nvSpPr>
            <p:cNvPr id="59" name="Elipse 58"/>
            <p:cNvSpPr>
              <a:spLocks noChangeArrowheads="1"/>
            </p:cNvSpPr>
            <p:nvPr/>
          </p:nvSpPr>
          <p:spPr bwMode="auto">
            <a:xfrm>
              <a:off x="8954142" y="86617"/>
              <a:ext cx="2409842" cy="2409841"/>
            </a:xfrm>
            <a:prstGeom prst="ellipse">
              <a:avLst/>
            </a:prstGeom>
            <a:solidFill>
              <a:srgbClr val="45A146"/>
            </a:solidFill>
            <a:ln>
              <a:noFill/>
            </a:ln>
            <a:effectLst>
              <a:outerShdw blurRad="50800" dist="38100" dir="2700000" sx="103000" sy="103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endParaRPr lang="es-ES" altLang="es-ES"/>
            </a:p>
          </p:txBody>
        </p:sp>
        <p:sp>
          <p:nvSpPr>
            <p:cNvPr id="60" name="CuadroTexto 16"/>
            <p:cNvSpPr txBox="1">
              <a:spLocks noChangeArrowheads="1"/>
            </p:cNvSpPr>
            <p:nvPr/>
          </p:nvSpPr>
          <p:spPr bwMode="auto">
            <a:xfrm>
              <a:off x="8869379" y="726922"/>
              <a:ext cx="243029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5400" b="1" dirty="0" smtClean="0">
                  <a:solidFill>
                    <a:schemeClr val="bg1"/>
                  </a:solidFill>
                  <a:latin typeface="Gill Sans MT" charset="0"/>
                </a:rPr>
                <a:t>32.000</a:t>
              </a:r>
              <a:endParaRPr lang="es-ES" altLang="es-ES" sz="5400" b="1" dirty="0">
                <a:solidFill>
                  <a:schemeClr val="bg1"/>
                </a:solidFill>
                <a:latin typeface="Gill Sans MT" charset="0"/>
              </a:endParaRPr>
            </a:p>
          </p:txBody>
        </p:sp>
        <p:sp>
          <p:nvSpPr>
            <p:cNvPr id="61" name="CuadroTexto 17"/>
            <p:cNvSpPr txBox="1">
              <a:spLocks noChangeArrowheads="1"/>
            </p:cNvSpPr>
            <p:nvPr/>
          </p:nvSpPr>
          <p:spPr bwMode="auto">
            <a:xfrm>
              <a:off x="9164998" y="1400643"/>
              <a:ext cx="20096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2400" dirty="0" err="1" smtClean="0">
                  <a:solidFill>
                    <a:schemeClr val="bg1"/>
                  </a:solidFill>
                  <a:latin typeface="Gill Sans MT" charset="0"/>
                </a:rPr>
                <a:t>tn</a:t>
              </a:r>
              <a:r>
                <a:rPr lang="es-ES" altLang="es-ES" sz="2400" dirty="0" smtClean="0">
                  <a:solidFill>
                    <a:schemeClr val="bg1"/>
                  </a:solidFill>
                  <a:latin typeface="Gill Sans MT" charset="0"/>
                </a:rPr>
                <a:t>/año CO</a:t>
              </a:r>
              <a:r>
                <a:rPr lang="es-ES" altLang="es-ES" sz="2400" baseline="-25000" dirty="0" smtClean="0">
                  <a:solidFill>
                    <a:schemeClr val="bg1"/>
                  </a:solidFill>
                  <a:latin typeface="Gill Sans MT" charset="0"/>
                </a:rPr>
                <a:t>2</a:t>
              </a:r>
              <a:endParaRPr lang="es-ES" altLang="es-ES" sz="2400" baseline="-25000" dirty="0">
                <a:solidFill>
                  <a:schemeClr val="bg1"/>
                </a:solidFill>
                <a:latin typeface="Gill Sans MT" charset="0"/>
              </a:endParaRPr>
            </a:p>
          </p:txBody>
        </p:sp>
        <p:sp>
          <p:nvSpPr>
            <p:cNvPr id="62" name="CuadroTexto 17"/>
            <p:cNvSpPr txBox="1">
              <a:spLocks noChangeArrowheads="1"/>
            </p:cNvSpPr>
            <p:nvPr/>
          </p:nvSpPr>
          <p:spPr bwMode="auto">
            <a:xfrm>
              <a:off x="9030741" y="1862353"/>
              <a:ext cx="20096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600" dirty="0" smtClean="0">
                  <a:solidFill>
                    <a:srgbClr val="FFFFFF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ahorradas</a:t>
              </a:r>
              <a:endParaRPr lang="es-ES" altLang="es-ES" sz="1600" dirty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</p:grpSp>
      <p:grpSp>
        <p:nvGrpSpPr>
          <p:cNvPr id="64" name="Agrupar 53"/>
          <p:cNvGrpSpPr/>
          <p:nvPr/>
        </p:nvGrpSpPr>
        <p:grpSpPr>
          <a:xfrm>
            <a:off x="1749853" y="1399001"/>
            <a:ext cx="2376488" cy="2376487"/>
            <a:chOff x="5166087" y="2482585"/>
            <a:chExt cx="2376488" cy="2376487"/>
          </a:xfrm>
        </p:grpSpPr>
        <p:sp>
          <p:nvSpPr>
            <p:cNvPr id="65" name="Elipse 64"/>
            <p:cNvSpPr>
              <a:spLocks noChangeArrowheads="1"/>
            </p:cNvSpPr>
            <p:nvPr/>
          </p:nvSpPr>
          <p:spPr bwMode="auto">
            <a:xfrm>
              <a:off x="5166087" y="2482585"/>
              <a:ext cx="2376488" cy="2376487"/>
            </a:xfrm>
            <a:prstGeom prst="ellipse">
              <a:avLst/>
            </a:prstGeom>
            <a:solidFill>
              <a:srgbClr val="2C6BA3"/>
            </a:solidFill>
            <a:ln>
              <a:noFill/>
            </a:ln>
            <a:effectLst>
              <a:outerShdw blurRad="50800" dist="38100" dir="2700000" sx="103000" sy="103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endParaRPr lang="es-ES" altLang="es-ES"/>
            </a:p>
          </p:txBody>
        </p:sp>
        <p:sp>
          <p:nvSpPr>
            <p:cNvPr id="66" name="CuadroTexto 17"/>
            <p:cNvSpPr txBox="1">
              <a:spLocks noChangeArrowheads="1"/>
            </p:cNvSpPr>
            <p:nvPr/>
          </p:nvSpPr>
          <p:spPr bwMode="auto">
            <a:xfrm>
              <a:off x="5234369" y="3974890"/>
              <a:ext cx="2238375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ES" altLang="es-ES" sz="1800" dirty="0" smtClean="0">
                  <a:solidFill>
                    <a:srgbClr val="FFFFFF"/>
                  </a:solidFill>
                  <a:latin typeface="Gill Sans MT" charset="0"/>
                </a:rPr>
                <a:t>Familias </a:t>
              </a:r>
              <a:endParaRPr lang="es-ES" altLang="es-ES" sz="1800" dirty="0">
                <a:solidFill>
                  <a:srgbClr val="FFFFFF"/>
                </a:solidFill>
                <a:latin typeface="Gill Sans MT" charset="0"/>
              </a:endParaRPr>
            </a:p>
          </p:txBody>
        </p:sp>
        <p:sp>
          <p:nvSpPr>
            <p:cNvPr id="69" name="CuadroTexto 16"/>
            <p:cNvSpPr txBox="1">
              <a:spLocks noChangeArrowheads="1"/>
            </p:cNvSpPr>
            <p:nvPr/>
          </p:nvSpPr>
          <p:spPr bwMode="auto">
            <a:xfrm>
              <a:off x="5216112" y="3230572"/>
              <a:ext cx="2274888" cy="9233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5400" b="1" dirty="0" smtClean="0">
                  <a:solidFill>
                    <a:schemeClr val="bg1"/>
                  </a:solidFill>
                  <a:latin typeface="Gill Sans MT" charset="0"/>
                </a:rPr>
                <a:t>15.000</a:t>
              </a:r>
              <a:endParaRPr lang="es-ES" altLang="es-ES" sz="5400" b="1" dirty="0">
                <a:solidFill>
                  <a:schemeClr val="bg1"/>
                </a:solidFill>
                <a:latin typeface="Gill Sans MT" charset="0"/>
              </a:endParaRPr>
            </a:p>
          </p:txBody>
        </p:sp>
      </p:grpSp>
      <p:sp>
        <p:nvSpPr>
          <p:cNvPr id="74" name="object 3"/>
          <p:cNvSpPr txBox="1">
            <a:spLocks/>
          </p:cNvSpPr>
          <p:nvPr/>
        </p:nvSpPr>
        <p:spPr>
          <a:xfrm>
            <a:off x="8916539" y="1089025"/>
            <a:ext cx="3039745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EJES DE LA REGENERACIÓN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75" name="object 4"/>
          <p:cNvSpPr txBox="1"/>
          <p:nvPr/>
        </p:nvSpPr>
        <p:spPr>
          <a:xfrm>
            <a:off x="8920760" y="2111827"/>
            <a:ext cx="268260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rgbClr val="B81312"/>
                </a:solidFill>
                <a:latin typeface="Gill Sans MT" panose="020B0502020104020203" pitchFamily="34" charset="0"/>
                <a:cs typeface="Lato"/>
              </a:rPr>
              <a:t>3</a:t>
            </a:r>
            <a:endParaRPr sz="2800" dirty="0">
              <a:solidFill>
                <a:srgbClr val="B81312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lang="es-ES"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REHABILITACIÓN EDIFICATORIA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08" y="4871590"/>
            <a:ext cx="1250265" cy="1122086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10056456" y="5063301"/>
            <a:ext cx="2135544" cy="7386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AYUDAS A LA REHABILITACIÓN DE EDIFICIOS</a:t>
            </a:r>
            <a:endParaRPr lang="es-ES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9" name="CuadroTexto 17"/>
          <p:cNvSpPr txBox="1">
            <a:spLocks noChangeArrowheads="1"/>
          </p:cNvSpPr>
          <p:nvPr/>
        </p:nvSpPr>
        <p:spPr bwMode="auto">
          <a:xfrm>
            <a:off x="302349" y="345862"/>
            <a:ext cx="2009603" cy="4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400" dirty="0" smtClean="0">
                <a:solidFill>
                  <a:srgbClr val="FFFFFF"/>
                </a:solidFill>
                <a:latin typeface="Gill Sans MT" charset="0"/>
              </a:rPr>
              <a:t>más de</a:t>
            </a:r>
            <a:endParaRPr lang="es-ES" altLang="es-ES" sz="2400" dirty="0">
              <a:solidFill>
                <a:srgbClr val="FFFFFF"/>
              </a:solidFill>
              <a:latin typeface="Gill Sans MT" charset="0"/>
            </a:endParaRPr>
          </a:p>
        </p:txBody>
      </p:sp>
      <p:sp>
        <p:nvSpPr>
          <p:cNvPr id="71" name="CuadroTexto 17"/>
          <p:cNvSpPr txBox="1">
            <a:spLocks noChangeArrowheads="1"/>
          </p:cNvSpPr>
          <p:nvPr/>
        </p:nvSpPr>
        <p:spPr bwMode="auto">
          <a:xfrm>
            <a:off x="1772379" y="2014351"/>
            <a:ext cx="2009603" cy="4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400" dirty="0" smtClean="0">
                <a:solidFill>
                  <a:srgbClr val="FFFFFF"/>
                </a:solidFill>
                <a:latin typeface="Gill Sans MT" charset="0"/>
              </a:rPr>
              <a:t>más de</a:t>
            </a:r>
            <a:endParaRPr lang="es-ES" altLang="es-ES" sz="2400" dirty="0">
              <a:solidFill>
                <a:srgbClr val="FFFFFF"/>
              </a:solidFill>
              <a:latin typeface="Gill Sans MT" charset="0"/>
            </a:endParaRPr>
          </a:p>
        </p:txBody>
      </p:sp>
      <p:sp>
        <p:nvSpPr>
          <p:cNvPr id="27" name="CuadroTexto 17"/>
          <p:cNvSpPr txBox="1">
            <a:spLocks noChangeArrowheads="1"/>
          </p:cNvSpPr>
          <p:nvPr/>
        </p:nvSpPr>
        <p:spPr bwMode="auto">
          <a:xfrm>
            <a:off x="1754581" y="3169571"/>
            <a:ext cx="22431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4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</a:rPr>
              <a:t>Con ayudas concedidas</a:t>
            </a:r>
            <a:endParaRPr lang="es-ES" altLang="es-ES" sz="1400" dirty="0">
              <a:solidFill>
                <a:srgbClr val="FFFFF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29" name="Elipse 28"/>
          <p:cNvSpPr>
            <a:spLocks noChangeArrowheads="1"/>
          </p:cNvSpPr>
          <p:nvPr/>
        </p:nvSpPr>
        <p:spPr bwMode="auto">
          <a:xfrm>
            <a:off x="5160094" y="494493"/>
            <a:ext cx="1400959" cy="1391048"/>
          </a:xfrm>
          <a:prstGeom prst="ellipse">
            <a:avLst/>
          </a:prstGeom>
          <a:solidFill>
            <a:srgbClr val="F5CB66"/>
          </a:solidFill>
          <a:ln>
            <a:noFill/>
          </a:ln>
          <a:effectLst>
            <a:outerShdw blurRad="50800" dist="38100" dir="2700000" sx="103000" sy="103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s-ES" altLang="es-ES"/>
          </a:p>
        </p:txBody>
      </p:sp>
      <p:sp>
        <p:nvSpPr>
          <p:cNvPr id="30" name="CuadroTexto 16"/>
          <p:cNvSpPr txBox="1">
            <a:spLocks noChangeArrowheads="1"/>
          </p:cNvSpPr>
          <p:nvPr/>
        </p:nvSpPr>
        <p:spPr bwMode="auto">
          <a:xfrm>
            <a:off x="5196016" y="739950"/>
            <a:ext cx="1247226" cy="84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" altLang="es-ES" sz="4800" b="1" dirty="0">
              <a:solidFill>
                <a:schemeClr val="bg1"/>
              </a:solidFill>
              <a:latin typeface="Gill Sans MT" charset="0"/>
            </a:endParaRPr>
          </a:p>
        </p:txBody>
      </p:sp>
      <p:sp>
        <p:nvSpPr>
          <p:cNvPr id="31" name="CuadroTexto 17"/>
          <p:cNvSpPr txBox="1">
            <a:spLocks noChangeArrowheads="1"/>
          </p:cNvSpPr>
          <p:nvPr/>
        </p:nvSpPr>
        <p:spPr bwMode="auto">
          <a:xfrm>
            <a:off x="5233724" y="642411"/>
            <a:ext cx="1227207" cy="109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rgbClr val="FFFFFF"/>
                </a:solidFill>
                <a:latin typeface="Gill Sans MT" charset="0"/>
              </a:rPr>
              <a:t>m</a:t>
            </a:r>
            <a:r>
              <a:rPr lang="es-ES" altLang="es-ES" sz="1800" dirty="0" smtClean="0">
                <a:solidFill>
                  <a:srgbClr val="FFFFFF"/>
                </a:solidFill>
                <a:latin typeface="Gill Sans MT" charset="0"/>
              </a:rPr>
              <a:t>ás de </a:t>
            </a:r>
            <a:r>
              <a:rPr lang="es-ES" altLang="es-ES" sz="2800" dirty="0" smtClean="0">
                <a:solidFill>
                  <a:srgbClr val="FFFFFF"/>
                </a:solidFill>
                <a:latin typeface="Gill Sans MT" charset="0"/>
              </a:rPr>
              <a:t>10.000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dirty="0" smtClean="0">
                <a:solidFill>
                  <a:srgbClr val="FFFFFF"/>
                </a:solidFill>
                <a:latin typeface="Gill Sans MT" charset="0"/>
              </a:rPr>
              <a:t>empleos</a:t>
            </a:r>
            <a:endParaRPr lang="es-ES" altLang="es-ES" sz="1800" dirty="0">
              <a:solidFill>
                <a:srgbClr val="FFFFFF"/>
              </a:solidFill>
              <a:latin typeface="Gill Sans MT" charset="0"/>
            </a:endParaRPr>
          </a:p>
        </p:txBody>
      </p:sp>
      <p:grpSp>
        <p:nvGrpSpPr>
          <p:cNvPr id="32" name="Agrupar 51"/>
          <p:cNvGrpSpPr/>
          <p:nvPr/>
        </p:nvGrpSpPr>
        <p:grpSpPr>
          <a:xfrm>
            <a:off x="3134025" y="222815"/>
            <a:ext cx="1750966" cy="1737458"/>
            <a:chOff x="6400891" y="710876"/>
            <a:chExt cx="1750966" cy="1737458"/>
          </a:xfrm>
        </p:grpSpPr>
        <p:sp>
          <p:nvSpPr>
            <p:cNvPr id="33" name="Elipse 32"/>
            <p:cNvSpPr>
              <a:spLocks noChangeArrowheads="1"/>
            </p:cNvSpPr>
            <p:nvPr/>
          </p:nvSpPr>
          <p:spPr bwMode="auto">
            <a:xfrm>
              <a:off x="6414398" y="710876"/>
              <a:ext cx="1737459" cy="17374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sx="103000" sy="103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endParaRPr lang="es-ES" altLang="es-ES"/>
            </a:p>
          </p:txBody>
        </p:sp>
        <p:sp>
          <p:nvSpPr>
            <p:cNvPr id="34" name="CuadroTexto 16"/>
            <p:cNvSpPr txBox="1">
              <a:spLocks noChangeArrowheads="1"/>
            </p:cNvSpPr>
            <p:nvPr/>
          </p:nvSpPr>
          <p:spPr bwMode="auto">
            <a:xfrm>
              <a:off x="6418580" y="903666"/>
              <a:ext cx="16631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4800" b="1" dirty="0" smtClean="0">
                  <a:solidFill>
                    <a:schemeClr val="bg1"/>
                  </a:solidFill>
                  <a:latin typeface="Gill Sans MT" charset="0"/>
                </a:rPr>
                <a:t>125</a:t>
              </a:r>
              <a:endParaRPr lang="es-ES" altLang="es-ES" sz="4800" b="1" dirty="0">
                <a:solidFill>
                  <a:schemeClr val="bg1"/>
                </a:solidFill>
                <a:latin typeface="Gill Sans MT" charset="0"/>
              </a:endParaRPr>
            </a:p>
          </p:txBody>
        </p:sp>
        <p:sp>
          <p:nvSpPr>
            <p:cNvPr id="35" name="CuadroTexto 17"/>
            <p:cNvSpPr txBox="1">
              <a:spLocks noChangeArrowheads="1"/>
            </p:cNvSpPr>
            <p:nvPr/>
          </p:nvSpPr>
          <p:spPr bwMode="auto">
            <a:xfrm>
              <a:off x="6400891" y="1517730"/>
              <a:ext cx="1636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" altLang="es-ES" sz="1800" dirty="0" smtClean="0">
                  <a:solidFill>
                    <a:srgbClr val="FFFFFF"/>
                  </a:solidFill>
                  <a:latin typeface="Gill Sans MT" charset="0"/>
                </a:rPr>
                <a:t>millones € </a:t>
              </a:r>
              <a:endParaRPr lang="es-ES" altLang="es-ES" sz="1800" dirty="0">
                <a:solidFill>
                  <a:srgbClr val="FFFFFF"/>
                </a:solidFill>
                <a:latin typeface="Gill Sans MT" charset="0"/>
              </a:endParaRPr>
            </a:p>
          </p:txBody>
        </p:sp>
      </p:grpSp>
      <p:sp>
        <p:nvSpPr>
          <p:cNvPr id="36" name="CuadroTexto 17"/>
          <p:cNvSpPr txBox="1">
            <a:spLocks noChangeArrowheads="1"/>
          </p:cNvSpPr>
          <p:nvPr/>
        </p:nvSpPr>
        <p:spPr bwMode="auto">
          <a:xfrm>
            <a:off x="2928045" y="1337573"/>
            <a:ext cx="2009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600" dirty="0" smtClean="0">
                <a:solidFill>
                  <a:srgbClr val="FFFFFF"/>
                </a:solidFill>
                <a:latin typeface="Gill Sans Light" charset="0"/>
                <a:ea typeface="Gill Sans Light" charset="0"/>
                <a:cs typeface="Gill Sans Light" charset="0"/>
              </a:rPr>
              <a:t>Inversión </a:t>
            </a:r>
            <a:endParaRPr lang="es-ES" altLang="es-ES" sz="1600" dirty="0">
              <a:solidFill>
                <a:srgbClr val="FFFFFF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10151"/>
          <a:stretch/>
        </p:blipFill>
        <p:spPr>
          <a:xfrm>
            <a:off x="4696652" y="3677521"/>
            <a:ext cx="4153502" cy="31120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25" y="3696138"/>
            <a:ext cx="4230598" cy="31729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" y="3696865"/>
            <a:ext cx="1774962" cy="31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METODOLOGÍA DEL PLAN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9067354" y="2442434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SISTEMA DE INDICADORES</a:t>
            </a:r>
          </a:p>
        </p:txBody>
      </p:sp>
      <p:sp>
        <p:nvSpPr>
          <p:cNvPr id="8" name="object 6"/>
          <p:cNvSpPr txBox="1"/>
          <p:nvPr/>
        </p:nvSpPr>
        <p:spPr>
          <a:xfrm>
            <a:off x="9067354" y="2922663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CLASIFICACIÓN ÁREAS</a:t>
            </a:r>
          </a:p>
        </p:txBody>
      </p:sp>
      <p:sp>
        <p:nvSpPr>
          <p:cNvPr id="12" name="object 6"/>
          <p:cNvSpPr txBox="1"/>
          <p:nvPr/>
        </p:nvSpPr>
        <p:spPr>
          <a:xfrm>
            <a:off x="9067354" y="340289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IDENTIFICACIÓN REDES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16" y="3814178"/>
            <a:ext cx="3240000" cy="250687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70" y="3814179"/>
            <a:ext cx="3240000" cy="250687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814178"/>
            <a:ext cx="3240000" cy="250687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855036"/>
            <a:ext cx="3240000" cy="250687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16" y="855036"/>
            <a:ext cx="3240000" cy="250687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07" y="855036"/>
            <a:ext cx="3240000" cy="2506878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129421" y="40277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Accesibilidad Transporte Público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948821" y="40277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Compacidad Bruta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768221" y="40277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Factor Verde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29421" y="350792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Renta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948821" y="350792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Distancia a Parques Urbanos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5768221" y="3507921"/>
            <a:ext cx="246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Calidad de la Vivienda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00" y="3394800"/>
            <a:ext cx="4475994" cy="3463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94800"/>
            <a:ext cx="4475993" cy="3463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7" y="0"/>
            <a:ext cx="4475993" cy="346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"/>
            <a:ext cx="4475163" cy="3462556"/>
          </a:xfrm>
          <a:prstGeom prst="rect">
            <a:avLst/>
          </a:prstGeom>
        </p:spPr>
      </p:pic>
      <p:sp>
        <p:nvSpPr>
          <p:cNvPr id="32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METODOLOGÍA DEL PLAN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9067354" y="2442434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SISTEMA DE INDICADORES</a:t>
            </a:r>
          </a:p>
        </p:txBody>
      </p:sp>
      <p:sp>
        <p:nvSpPr>
          <p:cNvPr id="14" name="object 6"/>
          <p:cNvSpPr txBox="1"/>
          <p:nvPr/>
        </p:nvSpPr>
        <p:spPr>
          <a:xfrm>
            <a:off x="9067354" y="2922663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CLASIFICACIÓN ÁREAS</a:t>
            </a:r>
          </a:p>
        </p:txBody>
      </p:sp>
      <p:sp>
        <p:nvSpPr>
          <p:cNvPr id="15" name="object 6"/>
          <p:cNvSpPr txBox="1"/>
          <p:nvPr/>
        </p:nvSpPr>
        <p:spPr>
          <a:xfrm>
            <a:off x="9067354" y="340289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IDENTIFICACIÓN REDES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29421" y="2891448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Urbanas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475163" y="2891448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APIRU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30991" y="6296097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Oportunidad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476733" y="6296097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Centralidad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00" y="3394800"/>
            <a:ext cx="4475994" cy="3463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00" y="0"/>
            <a:ext cx="4475994" cy="3463200"/>
          </a:xfrm>
          <a:prstGeom prst="rect">
            <a:avLst/>
          </a:prstGeom>
        </p:spPr>
      </p:pic>
      <p:sp>
        <p:nvSpPr>
          <p:cNvPr id="29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METODOLOGÍA DEL PLAN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800"/>
            <a:ext cx="4475994" cy="346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5994" cy="3463200"/>
          </a:xfrm>
          <a:prstGeom prst="rect">
            <a:avLst/>
          </a:prstGeom>
        </p:spPr>
      </p:pic>
      <p:sp>
        <p:nvSpPr>
          <p:cNvPr id="18" name="object 6"/>
          <p:cNvSpPr txBox="1"/>
          <p:nvPr/>
        </p:nvSpPr>
        <p:spPr>
          <a:xfrm>
            <a:off x="9067354" y="2442434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SISTEMA DE INDICADORES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9067354" y="2922663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CLASIFICACIÓN ÁREAS</a:t>
            </a:r>
          </a:p>
        </p:txBody>
      </p:sp>
      <p:sp>
        <p:nvSpPr>
          <p:cNvPr id="20" name="object 6"/>
          <p:cNvSpPr txBox="1"/>
          <p:nvPr/>
        </p:nvSpPr>
        <p:spPr>
          <a:xfrm>
            <a:off x="9067354" y="340289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IDENTIFICACIÓN REDES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9421" y="2891448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Red de Proximidad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475163" y="2891448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Red de Identidad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30991" y="6296097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Red Medioambiental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476733" y="6296097"/>
            <a:ext cx="1605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Red de Movilidad</a:t>
            </a:r>
            <a:endParaRPr lang="es-ES" sz="11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adroTexto 55"/>
          <p:cNvSpPr txBox="1"/>
          <p:nvPr/>
        </p:nvSpPr>
        <p:spPr>
          <a:xfrm>
            <a:off x="9426225" y="2808395"/>
            <a:ext cx="2180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375</a:t>
            </a:r>
            <a:endParaRPr lang="es-ES" sz="8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10482829" y="3938693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8722299" y="2738391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TOTAL:</a:t>
            </a:r>
            <a:endParaRPr lang="es-ES" sz="1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3503614" y="-4920"/>
            <a:ext cx="1705478" cy="6862920"/>
          </a:xfrm>
          <a:prstGeom prst="rect">
            <a:avLst/>
          </a:prstGeom>
          <a:solidFill>
            <a:srgbClr val="FF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Rectángulo 70"/>
          <p:cNvSpPr/>
          <p:nvPr/>
        </p:nvSpPr>
        <p:spPr>
          <a:xfrm>
            <a:off x="1757236" y="0"/>
            <a:ext cx="1661836" cy="6858000"/>
          </a:xfrm>
          <a:prstGeom prst="rect">
            <a:avLst/>
          </a:prstGeom>
          <a:solidFill>
            <a:srgbClr val="50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Rectángulo 72"/>
          <p:cNvSpPr/>
          <p:nvPr/>
        </p:nvSpPr>
        <p:spPr>
          <a:xfrm>
            <a:off x="48086" y="0"/>
            <a:ext cx="1621276" cy="6858000"/>
          </a:xfrm>
          <a:prstGeom prst="rect">
            <a:avLst/>
          </a:prstGeom>
          <a:solidFill>
            <a:srgbClr val="A82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Rectángulo 74"/>
          <p:cNvSpPr/>
          <p:nvPr/>
        </p:nvSpPr>
        <p:spPr>
          <a:xfrm>
            <a:off x="5295901" y="0"/>
            <a:ext cx="1781128" cy="6858000"/>
          </a:xfrm>
          <a:prstGeom prst="rect">
            <a:avLst/>
          </a:prstGeom>
          <a:solidFill>
            <a:srgbClr val="AE0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/>
          <p:cNvSpPr/>
          <p:nvPr/>
        </p:nvSpPr>
        <p:spPr>
          <a:xfrm>
            <a:off x="7168748" y="0"/>
            <a:ext cx="1667387" cy="6858000"/>
          </a:xfrm>
          <a:prstGeom prst="rect">
            <a:avLst/>
          </a:prstGeom>
          <a:solidFill>
            <a:srgbClr val="9FC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808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2" t="1" r="25399" b="-609"/>
          <a:stretch/>
        </p:blipFill>
        <p:spPr>
          <a:xfrm>
            <a:off x="3505200" y="152400"/>
            <a:ext cx="1703891" cy="3314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3" name="CuadroTexto 52"/>
          <p:cNvSpPr txBox="1"/>
          <p:nvPr/>
        </p:nvSpPr>
        <p:spPr>
          <a:xfrm>
            <a:off x="3497140" y="6111730"/>
            <a:ext cx="1711951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48</a:t>
            </a:r>
            <a:endParaRPr lang="es-E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85569" y="6111730"/>
            <a:ext cx="882900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71</a:t>
            </a:r>
            <a:endParaRPr lang="es-E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1739694" y="6111730"/>
            <a:ext cx="1502336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140</a:t>
            </a:r>
            <a:endParaRPr lang="es-E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5271914" y="6065564"/>
            <a:ext cx="1802435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103</a:t>
            </a:r>
            <a:endParaRPr lang="es-E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7184894" y="6065563"/>
            <a:ext cx="1651241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13</a:t>
            </a:r>
            <a:endParaRPr lang="es-E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508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4" t="5949" r="25654" b="46690"/>
          <a:stretch/>
        </p:blipFill>
        <p:spPr>
          <a:xfrm>
            <a:off x="1762124" y="152401"/>
            <a:ext cx="1647826" cy="32956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0" r="34717"/>
          <a:stretch/>
        </p:blipFill>
        <p:spPr>
          <a:xfrm>
            <a:off x="28183" y="152400"/>
            <a:ext cx="1638300" cy="33080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AE00A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r="49081" b="16364"/>
          <a:stretch/>
        </p:blipFill>
        <p:spPr>
          <a:xfrm>
            <a:off x="5292835" y="158116"/>
            <a:ext cx="1781516" cy="32994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9FC17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0" b="11815"/>
          <a:stretch/>
        </p:blipFill>
        <p:spPr>
          <a:xfrm>
            <a:off x="7168749" y="152400"/>
            <a:ext cx="1670452" cy="33051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0" name="CuadroTexto 59"/>
          <p:cNvSpPr txBox="1"/>
          <p:nvPr/>
        </p:nvSpPr>
        <p:spPr>
          <a:xfrm>
            <a:off x="28181" y="3587268"/>
            <a:ext cx="112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OPORTUNIDAD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28181" y="4063518"/>
            <a:ext cx="112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CENTRALIDAD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9527" y="5917052"/>
            <a:ext cx="9163051" cy="67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CuadroTexto 61"/>
          <p:cNvSpPr txBox="1"/>
          <p:nvPr/>
        </p:nvSpPr>
        <p:spPr>
          <a:xfrm>
            <a:off x="1751948" y="3580414"/>
            <a:ext cx="156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ITINERARIO ESTRUCTURANTE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1751948" y="4052547"/>
            <a:ext cx="156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REMODELACIÓN ESPACIÓ PÚBLICO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1751948" y="4511124"/>
            <a:ext cx="156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MEJORA DE ACCESIBILIDAD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4" name="CuadroTexto 73"/>
          <p:cNvSpPr txBox="1"/>
          <p:nvPr/>
        </p:nvSpPr>
        <p:spPr>
          <a:xfrm rot="16200000">
            <a:off x="-1131307" y="1317986"/>
            <a:ext cx="2614265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algn="r"/>
            <a:r>
              <a:rPr lang="es-ES" sz="1600" dirty="0"/>
              <a:t>ORDENACIÓN</a:t>
            </a:r>
          </a:p>
        </p:txBody>
      </p:sp>
      <p:sp>
        <p:nvSpPr>
          <p:cNvPr id="72" name="CuadroTexto 71"/>
          <p:cNvSpPr txBox="1"/>
          <p:nvPr/>
        </p:nvSpPr>
        <p:spPr>
          <a:xfrm rot="16200000">
            <a:off x="761465" y="1126394"/>
            <a:ext cx="2231081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algn="r"/>
            <a:r>
              <a:rPr lang="es-ES" sz="1600" dirty="0"/>
              <a:t>ESPACIO PÚBLICO</a:t>
            </a:r>
          </a:p>
        </p:txBody>
      </p:sp>
      <p:sp>
        <p:nvSpPr>
          <p:cNvPr id="66" name="CuadroTexto 65"/>
          <p:cNvSpPr txBox="1"/>
          <p:nvPr/>
        </p:nvSpPr>
        <p:spPr>
          <a:xfrm rot="16200000">
            <a:off x="2012466" y="1716251"/>
            <a:ext cx="3353644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REGENERACIÓN DE BARRIOS</a:t>
            </a:r>
            <a:endParaRPr lang="es-E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 rot="16200000">
            <a:off x="4733667" y="753803"/>
            <a:ext cx="1485900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MOVILIDAD</a:t>
            </a:r>
            <a:endParaRPr lang="es-E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8" name="CuadroTexto 77"/>
          <p:cNvSpPr txBox="1"/>
          <p:nvPr/>
        </p:nvSpPr>
        <p:spPr>
          <a:xfrm rot="16200000">
            <a:off x="6236517" y="1128508"/>
            <a:ext cx="2235309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algn="r"/>
            <a:r>
              <a:rPr lang="es-ES" sz="1600" dirty="0"/>
              <a:t>MEDIOAMBIENTE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3492036" y="3572438"/>
            <a:ext cx="128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APIRU DE GESTIÓN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7220908" y="3572438"/>
            <a:ext cx="14794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INTERVENCIÓN AMBIENTAL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5271914" y="3566353"/>
            <a:ext cx="139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MEJORA PEATONAL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5273020" y="3978538"/>
            <a:ext cx="11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EJES CÍVICOS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5273020" y="4252223"/>
            <a:ext cx="1101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MEJORA CONEXIÓN VIARIA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5273020" y="4802907"/>
            <a:ext cx="1183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ÁREAS DE GESTIÓN DE MOVILIDAD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5273020" y="5353592"/>
            <a:ext cx="1351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REMODELACIÓN ÁREA INTERMODAL</a:t>
            </a:r>
            <a:endParaRPr lang="es-ES" sz="9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5" name="CuadroTexto 84"/>
          <p:cNvSpPr txBox="1"/>
          <p:nvPr/>
        </p:nvSpPr>
        <p:spPr>
          <a:xfrm>
            <a:off x="6351420" y="3530745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34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8110539" y="3578370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13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7" name="CuadroTexto 86"/>
          <p:cNvSpPr txBox="1"/>
          <p:nvPr/>
        </p:nvSpPr>
        <p:spPr>
          <a:xfrm>
            <a:off x="4404828" y="3562350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48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917141" y="3550964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57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907616" y="4046264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14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2717758" y="3560489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31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1" name="CuadroTexto 90"/>
          <p:cNvSpPr txBox="1"/>
          <p:nvPr/>
        </p:nvSpPr>
        <p:spPr>
          <a:xfrm>
            <a:off x="2708233" y="4055789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94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2" name="CuadroTexto 91"/>
          <p:cNvSpPr txBox="1"/>
          <p:nvPr/>
        </p:nvSpPr>
        <p:spPr>
          <a:xfrm>
            <a:off x="2708232" y="4466702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15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6366750" y="3929753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25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4" name="CuadroTexto 93"/>
          <p:cNvSpPr txBox="1"/>
          <p:nvPr/>
        </p:nvSpPr>
        <p:spPr>
          <a:xfrm>
            <a:off x="6357225" y="4329803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32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5" name="CuadroTexto 94"/>
          <p:cNvSpPr txBox="1"/>
          <p:nvPr/>
        </p:nvSpPr>
        <p:spPr>
          <a:xfrm>
            <a:off x="6357224" y="4807391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6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6" name="CuadroTexto 95"/>
          <p:cNvSpPr txBox="1"/>
          <p:nvPr/>
        </p:nvSpPr>
        <p:spPr>
          <a:xfrm>
            <a:off x="6347699" y="5350316"/>
            <a:ext cx="716753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6</a:t>
            </a:r>
            <a:endParaRPr lang="es-E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61" name="object 6"/>
          <p:cNvSpPr txBox="1"/>
          <p:nvPr/>
        </p:nvSpPr>
        <p:spPr>
          <a:xfrm>
            <a:off x="9067354" y="2680559"/>
            <a:ext cx="2861121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 INTEGRAL DE BARRIOS. APIRU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4"/>
          <a:stretch/>
        </p:blipFill>
        <p:spPr>
          <a:xfrm>
            <a:off x="9067354" y="2323271"/>
            <a:ext cx="1509737" cy="343729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REGENERACIÓN DE BARRIOS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070094" y="3327044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48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306372" y="3836236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62793" y="4148550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12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299071" y="4610215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planes especiales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64" y="1289647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13" y="1946160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8" y="3074431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70" y="3708959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52" y="4383175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92" y="4528526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14" y="4473512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45" y="4018516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1" y="4113235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29" y="4628290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49" y="2315817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19" y="5445125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635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/>
          <a:stretch/>
        </p:blipFill>
        <p:spPr>
          <a:xfrm>
            <a:off x="0" y="0"/>
            <a:ext cx="8817206" cy="6858000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 INTEGRAL DE BARRIOS. APIRU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4"/>
          <a:stretch/>
        </p:blipFill>
        <p:spPr>
          <a:xfrm>
            <a:off x="9067354" y="2323271"/>
            <a:ext cx="1509737" cy="343729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REGENERACIÓN DE BARRIOS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9" y="4615292"/>
            <a:ext cx="3107125" cy="19299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2" t="14269" r="13594" b="8070"/>
          <a:stretch/>
        </p:blipFill>
        <p:spPr>
          <a:xfrm>
            <a:off x="5464928" y="137445"/>
            <a:ext cx="3107126" cy="23233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5"/>
          <a:stretch/>
        </p:blipFill>
        <p:spPr>
          <a:xfrm>
            <a:off x="5464928" y="2566809"/>
            <a:ext cx="3107126" cy="19172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Conector recto 17"/>
          <p:cNvCxnSpPr/>
          <p:nvPr/>
        </p:nvCxnSpPr>
        <p:spPr>
          <a:xfrm flipV="1">
            <a:off x="1208561" y="1047750"/>
            <a:ext cx="0" cy="52495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6"/>
          <p:cNvSpPr txBox="1"/>
          <p:nvPr/>
        </p:nvSpPr>
        <p:spPr>
          <a:xfrm>
            <a:off x="1111278" y="703012"/>
            <a:ext cx="4105478" cy="1795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20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BARRIO DEL AEROPUERTO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852">
            <a:off x="944195" y="1650163"/>
            <a:ext cx="528730" cy="54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852">
            <a:off x="944196" y="2681254"/>
            <a:ext cx="528730" cy="54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object 6"/>
          <p:cNvSpPr txBox="1"/>
          <p:nvPr/>
        </p:nvSpPr>
        <p:spPr>
          <a:xfrm>
            <a:off x="1583223" y="1831022"/>
            <a:ext cx="3194022" cy="1929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Planeamiento y Gestión</a:t>
            </a:r>
          </a:p>
        </p:txBody>
      </p:sp>
      <p:sp>
        <p:nvSpPr>
          <p:cNvPr id="37" name="object 6"/>
          <p:cNvSpPr txBox="1"/>
          <p:nvPr/>
        </p:nvSpPr>
        <p:spPr>
          <a:xfrm>
            <a:off x="1612830" y="2691619"/>
            <a:ext cx="3715852" cy="5616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</a:pPr>
            <a:r>
              <a:rPr lang="es-ES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Rehabilitación privada de la edificación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852">
            <a:off x="944195" y="3821863"/>
            <a:ext cx="528730" cy="54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object 6"/>
          <p:cNvSpPr txBox="1"/>
          <p:nvPr/>
        </p:nvSpPr>
        <p:spPr>
          <a:xfrm>
            <a:off x="1583223" y="4002722"/>
            <a:ext cx="3194022" cy="1929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Talleres participativos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852">
            <a:off x="953720" y="4936288"/>
            <a:ext cx="528730" cy="54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object 6"/>
          <p:cNvSpPr txBox="1"/>
          <p:nvPr/>
        </p:nvSpPr>
        <p:spPr>
          <a:xfrm>
            <a:off x="1592748" y="5117147"/>
            <a:ext cx="3194022" cy="1795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de urbanización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325333" y="3919119"/>
            <a:ext cx="237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Plan Especial de Barrio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9299576" y="3660816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PROGRAMAS: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062793" y="4421928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12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299071" y="4883593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planes de barrio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3"/>
          <a:stretch/>
        </p:blipFill>
        <p:spPr>
          <a:xfrm>
            <a:off x="9067353" y="2331310"/>
            <a:ext cx="1509737" cy="342469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9067354" y="2680559"/>
            <a:ext cx="3124646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PLANES INTEGRALES TERRITORIALES DE ORDENACIÓN Y GESTIÓN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ÁREAS DE OPORTUNIDAD</a:t>
            </a:r>
          </a:p>
        </p:txBody>
      </p:sp>
      <p:sp>
        <p:nvSpPr>
          <p:cNvPr id="17" name="CuadroTexto 15"/>
          <p:cNvSpPr txBox="1">
            <a:spLocks noChangeArrowheads="1"/>
          </p:cNvSpPr>
          <p:nvPr/>
        </p:nvSpPr>
        <p:spPr bwMode="auto">
          <a:xfrm>
            <a:off x="5735638" y="3684452"/>
            <a:ext cx="2706200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ACTIVIDAD ECONÓMICA VICÁLVARO</a:t>
            </a:r>
          </a:p>
        </p:txBody>
      </p:sp>
      <p:sp>
        <p:nvSpPr>
          <p:cNvPr id="18" name="CuadroTexto 13"/>
          <p:cNvSpPr txBox="1">
            <a:spLocks noChangeArrowheads="1"/>
          </p:cNvSpPr>
          <p:nvPr/>
        </p:nvSpPr>
        <p:spPr bwMode="auto">
          <a:xfrm>
            <a:off x="5986694" y="4488409"/>
            <a:ext cx="2671101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ARBOLEDA</a:t>
            </a:r>
          </a:p>
        </p:txBody>
      </p:sp>
      <p:sp>
        <p:nvSpPr>
          <p:cNvPr id="19" name="CuadroTexto 14"/>
          <p:cNvSpPr txBox="1">
            <a:spLocks noChangeArrowheads="1"/>
          </p:cNvSpPr>
          <p:nvPr/>
        </p:nvSpPr>
        <p:spPr bwMode="auto">
          <a:xfrm>
            <a:off x="4401173" y="4905197"/>
            <a:ext cx="2668929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MERCADO ORCASUR</a:t>
            </a:r>
          </a:p>
        </p:txBody>
      </p:sp>
      <p:sp>
        <p:nvSpPr>
          <p:cNvPr id="20" name="CuadroTexto 12"/>
          <p:cNvSpPr txBox="1">
            <a:spLocks noChangeArrowheads="1"/>
          </p:cNvSpPr>
          <p:nvPr/>
        </p:nvSpPr>
        <p:spPr bwMode="auto">
          <a:xfrm>
            <a:off x="4300199" y="5573376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INDUSTRIAL VILLAVERDE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9070094" y="3327044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57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249810" y="3487444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242509" y="4261423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espacios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863584" y="4109712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94" y="3864124"/>
            <a:ext cx="325797" cy="49117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9" y="4110259"/>
            <a:ext cx="333482" cy="50276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36" y="4641453"/>
            <a:ext cx="349927" cy="52755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65" y="5255066"/>
            <a:ext cx="316049" cy="4764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73" y="4518025"/>
            <a:ext cx="883244" cy="3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3"/>
          <a:stretch/>
        </p:blipFill>
        <p:spPr>
          <a:xfrm>
            <a:off x="9067353" y="2331310"/>
            <a:ext cx="1509737" cy="342469"/>
          </a:xfrm>
          <a:prstGeom prst="rect">
            <a:avLst/>
          </a:prstGeom>
        </p:spPr>
      </p:pic>
      <p:sp>
        <p:nvSpPr>
          <p:cNvPr id="36" name="object 6"/>
          <p:cNvSpPr txBox="1"/>
          <p:nvPr/>
        </p:nvSpPr>
        <p:spPr>
          <a:xfrm>
            <a:off x="9067354" y="2680559"/>
            <a:ext cx="3020372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PLANES INTEGRALES TERRITORIALES DE ORDENACIÓN Y GESTIÓN</a:t>
            </a:r>
          </a:p>
        </p:txBody>
      </p:sp>
      <p:sp>
        <p:nvSpPr>
          <p:cNvPr id="37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ÁREAS DE OPORTUNIDAD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4" t="23289" r="8029" b="10252"/>
          <a:stretch/>
        </p:blipFill>
        <p:spPr>
          <a:xfrm>
            <a:off x="8020" y="1773141"/>
            <a:ext cx="2129478" cy="50729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25892" r="62391" b="216"/>
          <a:stretch/>
        </p:blipFill>
        <p:spPr>
          <a:xfrm>
            <a:off x="2224044" y="1773141"/>
            <a:ext cx="2016519" cy="50729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3" t="25893" r="43742" b="-16"/>
          <a:stretch/>
        </p:blipFill>
        <p:spPr>
          <a:xfrm>
            <a:off x="4335451" y="1773141"/>
            <a:ext cx="2024593" cy="5088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5" t="25791" r="33972" b="277"/>
          <a:stretch/>
        </p:blipFill>
        <p:spPr>
          <a:xfrm>
            <a:off x="6471618" y="1765190"/>
            <a:ext cx="2206135" cy="5072932"/>
          </a:xfrm>
          <a:prstGeom prst="rect">
            <a:avLst/>
          </a:prstGeom>
        </p:spPr>
      </p:pic>
      <p:sp>
        <p:nvSpPr>
          <p:cNvPr id="23" name="CuadroTexto 10"/>
          <p:cNvSpPr txBox="1">
            <a:spLocks noChangeArrowheads="1"/>
          </p:cNvSpPr>
          <p:nvPr/>
        </p:nvSpPr>
        <p:spPr bwMode="auto">
          <a:xfrm>
            <a:off x="2260135" y="5530011"/>
            <a:ext cx="19465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Nuevas formas de producir</a:t>
            </a:r>
          </a:p>
        </p:txBody>
      </p:sp>
      <p:sp>
        <p:nvSpPr>
          <p:cNvPr id="24" name="CuadroTexto 15"/>
          <p:cNvSpPr txBox="1">
            <a:spLocks noChangeArrowheads="1"/>
          </p:cNvSpPr>
          <p:nvPr/>
        </p:nvSpPr>
        <p:spPr bwMode="auto">
          <a:xfrm>
            <a:off x="2215703" y="1883179"/>
            <a:ext cx="2008174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ACTIVIDAD ECONÓMICA VICÁLVARO</a:t>
            </a:r>
          </a:p>
        </p:txBody>
      </p:sp>
      <p:sp>
        <p:nvSpPr>
          <p:cNvPr id="27" name="CuadroTexto 8"/>
          <p:cNvSpPr txBox="1">
            <a:spLocks noChangeArrowheads="1"/>
          </p:cNvSpPr>
          <p:nvPr/>
        </p:nvSpPr>
        <p:spPr bwMode="auto">
          <a:xfrm>
            <a:off x="0" y="5530011"/>
            <a:ext cx="2039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Nuevo campus tecnológico - ambiental</a:t>
            </a:r>
          </a:p>
        </p:txBody>
      </p:sp>
      <p:sp>
        <p:nvSpPr>
          <p:cNvPr id="28" name="CuadroTexto 13"/>
          <p:cNvSpPr txBox="1">
            <a:spLocks noChangeArrowheads="1"/>
          </p:cNvSpPr>
          <p:nvPr/>
        </p:nvSpPr>
        <p:spPr bwMode="auto">
          <a:xfrm>
            <a:off x="1" y="1883179"/>
            <a:ext cx="2129156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ARBOLEDA</a:t>
            </a:r>
          </a:p>
        </p:txBody>
      </p:sp>
      <p:sp>
        <p:nvSpPr>
          <p:cNvPr id="29" name="CuadroTexto 11"/>
          <p:cNvSpPr txBox="1">
            <a:spLocks noChangeArrowheads="1"/>
          </p:cNvSpPr>
          <p:nvPr/>
        </p:nvSpPr>
        <p:spPr bwMode="auto">
          <a:xfrm>
            <a:off x="4371479" y="5530011"/>
            <a:ext cx="19227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Innovación social</a:t>
            </a:r>
          </a:p>
        </p:txBody>
      </p:sp>
      <p:sp>
        <p:nvSpPr>
          <p:cNvPr id="30" name="CuadroTexto 14"/>
          <p:cNvSpPr txBox="1">
            <a:spLocks noChangeArrowheads="1"/>
          </p:cNvSpPr>
          <p:nvPr/>
        </p:nvSpPr>
        <p:spPr bwMode="auto">
          <a:xfrm>
            <a:off x="4363200" y="1883179"/>
            <a:ext cx="1996844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MERCADO ORCASUR</a:t>
            </a:r>
          </a:p>
        </p:txBody>
      </p:sp>
      <p:sp>
        <p:nvSpPr>
          <p:cNvPr id="31" name="CuadroTexto 9"/>
          <p:cNvSpPr txBox="1">
            <a:spLocks noChangeArrowheads="1"/>
          </p:cNvSpPr>
          <p:nvPr/>
        </p:nvSpPr>
        <p:spPr bwMode="auto">
          <a:xfrm>
            <a:off x="6594255" y="5530011"/>
            <a:ext cx="20485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Industria cultural. Ciudad del sonido</a:t>
            </a:r>
          </a:p>
        </p:txBody>
      </p:sp>
      <p:sp>
        <p:nvSpPr>
          <p:cNvPr id="32" name="CuadroTexto 12"/>
          <p:cNvSpPr txBox="1">
            <a:spLocks noChangeArrowheads="1"/>
          </p:cNvSpPr>
          <p:nvPr/>
        </p:nvSpPr>
        <p:spPr bwMode="auto">
          <a:xfrm>
            <a:off x="6471618" y="1883179"/>
            <a:ext cx="2198114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INDUSTRIAL VILLAVERDE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3664074"/>
            <a:ext cx="1675455" cy="670201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258529" y="558539"/>
            <a:ext cx="8461374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/>
          <p:cNvGrpSpPr/>
          <p:nvPr/>
        </p:nvGrpSpPr>
        <p:grpSpPr>
          <a:xfrm>
            <a:off x="612467" y="3848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6" name="Elipse 25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Elipse 32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34343" y="115888"/>
            <a:ext cx="149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LAS CIUDADES</a:t>
            </a:r>
            <a:endParaRPr lang="es-ES" sz="105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3627257" y="387711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9" name="Elipse 38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Elipse 39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5626292" y="3848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3" name="Elipse 42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Elipse 43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7474389" y="369985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7" name="Elipse 46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Elipse 47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1" name="CuadroTexto 50"/>
          <p:cNvSpPr txBox="1"/>
          <p:nvPr/>
        </p:nvSpPr>
        <p:spPr>
          <a:xfrm>
            <a:off x="94197" y="773441"/>
            <a:ext cx="137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Proponen lugares para intervenir</a:t>
            </a:r>
            <a:endParaRPr lang="es-ES" sz="1100" dirty="0" smtClean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1908675" y="108375"/>
            <a:ext cx="621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C40</a:t>
            </a:r>
            <a:endParaRPr lang="es-ES" sz="105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2865697" y="117606"/>
            <a:ext cx="1850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AGENTES PRIVADOS</a:t>
            </a:r>
            <a:endParaRPr lang="es-ES" sz="105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868692" y="115888"/>
            <a:ext cx="1850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HITOS URBANÍSTICOS</a:t>
            </a:r>
            <a:endParaRPr lang="es-ES" sz="105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6720615" y="126615"/>
            <a:ext cx="1850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SOLUCIÓN GLOBAL</a:t>
            </a:r>
            <a:endParaRPr lang="es-ES" sz="105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2049645" y="402998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1" name="Elipse 60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Elipse 61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3" name="CuadroTexto 62"/>
          <p:cNvSpPr txBox="1"/>
          <p:nvPr/>
        </p:nvSpPr>
        <p:spPr>
          <a:xfrm>
            <a:off x="1523424" y="773440"/>
            <a:ext cx="137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Organiza una llamada a nivel global</a:t>
            </a:r>
            <a:endParaRPr lang="es-ES" sz="1100" dirty="0" smtClean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3117928" y="775340"/>
            <a:ext cx="137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Elaboran propuestas para desarrollar los ámbitos</a:t>
            </a:r>
            <a:endParaRPr lang="es-ES" sz="1100" dirty="0" smtClean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5049324" y="791248"/>
            <a:ext cx="137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Selección de las mejores soluciones ambientales</a:t>
            </a:r>
            <a:endParaRPr lang="es-ES" sz="1100" dirty="0" smtClean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6" name="CuadroTexto 65"/>
          <p:cNvSpPr txBox="1"/>
          <p:nvPr/>
        </p:nvSpPr>
        <p:spPr>
          <a:xfrm>
            <a:off x="6956119" y="775340"/>
            <a:ext cx="137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0"/>
              </a:rPr>
              <a:t>Difusión de los proyectos ganadores como referente mundial</a:t>
            </a:r>
            <a:endParaRPr lang="es-ES" sz="1100" dirty="0" smtClean="0">
              <a:solidFill>
                <a:schemeClr val="bg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4" t="30372" r="8029" b="28690"/>
          <a:stretch/>
        </p:blipFill>
        <p:spPr>
          <a:xfrm>
            <a:off x="8020" y="2313829"/>
            <a:ext cx="2129478" cy="3124863"/>
          </a:xfrm>
          <a:prstGeom prst="rect">
            <a:avLst/>
          </a:prstGeom>
        </p:spPr>
      </p:pic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33768" r="62391" b="20599"/>
          <a:stretch/>
        </p:blipFill>
        <p:spPr>
          <a:xfrm>
            <a:off x="2224044" y="2313830"/>
            <a:ext cx="2016519" cy="3132813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3" t="34000" r="43742" b="20600"/>
          <a:stretch/>
        </p:blipFill>
        <p:spPr>
          <a:xfrm>
            <a:off x="4335451" y="2329732"/>
            <a:ext cx="2024593" cy="3116911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5" t="33901" r="33972" b="20557"/>
          <a:stretch/>
        </p:blipFill>
        <p:spPr>
          <a:xfrm>
            <a:off x="6471618" y="2321781"/>
            <a:ext cx="2206135" cy="3124862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9062793" y="4535050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10242509" y="4647923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espacios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8920760" y="1764355"/>
            <a:ext cx="2682600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sz="1200" b="1" spc="-2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AGOTAMIENTO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DEL 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SISTEMA</a:t>
            </a:r>
            <a:r>
              <a:rPr sz="1200" b="1" spc="-4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PLANEAMIENTO</a:t>
            </a:r>
            <a:r>
              <a:rPr sz="1200" b="1" spc="-2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URBANÍSTICO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8920760" y="2751115"/>
            <a:ext cx="288290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 Sans Std"/>
              </a:rPr>
              <a:t>2</a:t>
            </a:r>
            <a:endParaRPr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RECONSIDERACIÓN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DEL</a:t>
            </a:r>
            <a:r>
              <a:rPr sz="1200" b="1" spc="-7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ÁMBITO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PRIORITARIO </a:t>
            </a: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PARA </a:t>
            </a:r>
            <a:r>
              <a:rPr sz="1200" b="1" spc="-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LA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INTERVENCIÓN 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PÚBLICA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916539" y="3949455"/>
            <a:ext cx="275717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3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NECESIDAD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UN URBANISMO</a:t>
            </a:r>
            <a:r>
              <a:rPr sz="1200" b="1" spc="-7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MÁS</a:t>
            </a:r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 </a:t>
            </a:r>
            <a:r>
              <a:rPr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PARTICIPADO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904288" y="4956474"/>
            <a:ext cx="303974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4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MARCO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INTERNACIONAL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NUEVA</a:t>
            </a:r>
            <a:r>
              <a:rPr sz="1200" spc="-1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3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AGENDA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URBANA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MUNICIPAL</a:t>
            </a:r>
            <a:r>
              <a:rPr sz="1200" spc="-18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8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Y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LOS 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OBJETIVOS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DESARROLLO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SOSTENIBLE</a:t>
            </a: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8904288" y="1086240"/>
            <a:ext cx="30397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PREMISAS DE</a:t>
            </a:r>
            <a:r>
              <a:rPr lang="es-ES" sz="2400" spc="-7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lang="es-ES" sz="2400" spc="-1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PARTIDA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36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38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ITINERARIOS ESTRUCTURANTES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10249810" y="4605220"/>
            <a:ext cx="271646" cy="26196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520314" y="4581424"/>
            <a:ext cx="1583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Itinerarios Habitables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10242509" y="5466338"/>
            <a:ext cx="1786093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8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DEL RÍO A PRADOLONGO</a:t>
            </a:r>
            <a:endParaRPr lang="es-ES" altLang="es-ES" sz="8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10242509" y="5629733"/>
            <a:ext cx="1786093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8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MIRADORES</a:t>
            </a:r>
            <a:endParaRPr lang="es-ES" altLang="es-ES" sz="8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19" name="CuadroTexto 15"/>
          <p:cNvSpPr txBox="1">
            <a:spLocks noChangeArrowheads="1"/>
          </p:cNvSpPr>
          <p:nvPr/>
        </p:nvSpPr>
        <p:spPr bwMode="auto">
          <a:xfrm>
            <a:off x="4958816" y="4029377"/>
            <a:ext cx="1129267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Miradores</a:t>
            </a:r>
            <a:endParaRPr lang="es-ES" altLang="es-ES" sz="11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21" name="CuadroTexto 15"/>
          <p:cNvSpPr txBox="1">
            <a:spLocks noChangeArrowheads="1"/>
          </p:cNvSpPr>
          <p:nvPr/>
        </p:nvSpPr>
        <p:spPr bwMode="auto">
          <a:xfrm>
            <a:off x="2495550" y="3706212"/>
            <a:ext cx="176400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Del Río a Pradolongo</a:t>
            </a:r>
            <a:endParaRPr lang="es-ES" altLang="es-ES" sz="11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24" y="3967822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00" y="4132027"/>
            <a:ext cx="217835" cy="3284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CuadroTexto 24"/>
          <p:cNvSpPr txBox="1"/>
          <p:nvPr/>
        </p:nvSpPr>
        <p:spPr>
          <a:xfrm>
            <a:off x="9070094" y="3327044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249810" y="3487444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062793" y="4148550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242509" y="4261423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programa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9062793" y="5053525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0242509" y="5166398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proyectos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9299576" y="3472279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PROGRAMA:</a:t>
            </a:r>
          </a:p>
        </p:txBody>
      </p:sp>
      <p:sp>
        <p:nvSpPr>
          <p:cNvPr id="36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38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ITINERARIOS ESTRUCTURANTES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4" y="152400"/>
            <a:ext cx="4537074" cy="28795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9983"/>
          <a:stretch/>
        </p:blipFill>
        <p:spPr>
          <a:xfrm>
            <a:off x="4868779" y="152400"/>
            <a:ext cx="3819609" cy="64049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3" y="4915404"/>
            <a:ext cx="2124075" cy="16457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4915404"/>
            <a:ext cx="2268537" cy="16457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99" y="3151733"/>
            <a:ext cx="2141789" cy="1645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3148869"/>
            <a:ext cx="2268537" cy="164573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9216388" y="3862814"/>
            <a:ext cx="461012" cy="444588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9677400" y="3931219"/>
            <a:ext cx="228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Itinerarios Habitables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9258458" y="4470840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DEL RÍO A PRADOLONGO</a:t>
            </a:r>
            <a:endParaRPr lang="es-ES" altLang="es-ES" sz="105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19" name="CuadroTexto 18"/>
          <p:cNvSpPr txBox="1">
            <a:spLocks noChangeArrowheads="1"/>
          </p:cNvSpPr>
          <p:nvPr/>
        </p:nvSpPr>
        <p:spPr bwMode="auto">
          <a:xfrm>
            <a:off x="9258458" y="4775640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MIRADORES</a:t>
            </a:r>
            <a:endParaRPr lang="es-ES" altLang="es-ES" sz="1050" b="1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36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38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ITINERARIOS ESTRUCTURANTES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7" t="2221" b="4445"/>
          <a:stretch/>
        </p:blipFill>
        <p:spPr>
          <a:xfrm>
            <a:off x="4876799" y="152400"/>
            <a:ext cx="3811589" cy="64008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4744"/>
          <a:stretch/>
        </p:blipFill>
        <p:spPr>
          <a:xfrm>
            <a:off x="224589" y="152400"/>
            <a:ext cx="4541121" cy="2881314"/>
          </a:xfrm>
          <a:prstGeom prst="rect">
            <a:avLst/>
          </a:prstGeom>
        </p:spPr>
      </p:pic>
      <p:pic>
        <p:nvPicPr>
          <p:cNvPr id="19" name="Picture 51" descr="Cerro_Tio_Pio_Sugeren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148869"/>
            <a:ext cx="2125698" cy="164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/>
          <a:stretch/>
        </p:blipFill>
        <p:spPr>
          <a:xfrm>
            <a:off x="224589" y="3148869"/>
            <a:ext cx="2270961" cy="16485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r="18011"/>
          <a:stretch/>
        </p:blipFill>
        <p:spPr>
          <a:xfrm>
            <a:off x="232611" y="4913292"/>
            <a:ext cx="2262939" cy="16478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3" y="4913292"/>
            <a:ext cx="2125697" cy="1647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3" y="532991"/>
            <a:ext cx="259001" cy="3904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93" y="532991"/>
            <a:ext cx="259001" cy="3904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56" y="894677"/>
            <a:ext cx="259001" cy="39047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70" y="2375076"/>
            <a:ext cx="259001" cy="390474"/>
          </a:xfrm>
          <a:prstGeom prst="rect">
            <a:avLst/>
          </a:prstGeom>
        </p:spPr>
      </p:pic>
      <p:sp>
        <p:nvSpPr>
          <p:cNvPr id="22" name="CuadroTexto 21"/>
          <p:cNvSpPr txBox="1">
            <a:spLocks noChangeArrowheads="1"/>
          </p:cNvSpPr>
          <p:nvPr/>
        </p:nvSpPr>
        <p:spPr bwMode="auto">
          <a:xfrm>
            <a:off x="662589" y="303111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Cerro Tío Pío</a:t>
            </a:r>
            <a:endParaRPr lang="es-ES" altLang="es-ES" sz="105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23" name="CuadroTexto 22"/>
          <p:cNvSpPr txBox="1">
            <a:spLocks noChangeArrowheads="1"/>
          </p:cNvSpPr>
          <p:nvPr/>
        </p:nvSpPr>
        <p:spPr bwMode="auto">
          <a:xfrm>
            <a:off x="2350776" y="503555"/>
            <a:ext cx="1168311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Azorín</a:t>
            </a:r>
            <a:endParaRPr lang="es-ES" altLang="es-ES" sz="105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24" name="CuadroTexto 23"/>
          <p:cNvSpPr txBox="1">
            <a:spLocks noChangeArrowheads="1"/>
          </p:cNvSpPr>
          <p:nvPr/>
        </p:nvSpPr>
        <p:spPr bwMode="auto">
          <a:xfrm>
            <a:off x="3102019" y="732604"/>
            <a:ext cx="1168311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Payaso Fofó</a:t>
            </a:r>
            <a:endParaRPr lang="es-ES" altLang="es-ES" sz="105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25" name="CuadroTexto 24"/>
          <p:cNvSpPr txBox="1">
            <a:spLocks noChangeArrowheads="1"/>
          </p:cNvSpPr>
          <p:nvPr/>
        </p:nvSpPr>
        <p:spPr bwMode="auto">
          <a:xfrm>
            <a:off x="3078162" y="2282585"/>
            <a:ext cx="1168311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Entrevías</a:t>
            </a:r>
            <a:endParaRPr lang="es-ES" altLang="es-ES" sz="105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9299576" y="3472279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PROGRAMA: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9216388" y="3862814"/>
            <a:ext cx="461012" cy="444588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9677400" y="3931219"/>
            <a:ext cx="228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Itinerarios Habitables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4" name="CuadroTexto 33"/>
          <p:cNvSpPr txBox="1">
            <a:spLocks noChangeArrowheads="1"/>
          </p:cNvSpPr>
          <p:nvPr/>
        </p:nvSpPr>
        <p:spPr bwMode="auto">
          <a:xfrm>
            <a:off x="9258458" y="4470840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DEL RÍO A PRADOLONGO</a:t>
            </a:r>
            <a:endParaRPr lang="es-ES" altLang="es-ES" sz="1050" b="1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37" name="CuadroTexto 36"/>
          <p:cNvSpPr txBox="1">
            <a:spLocks noChangeArrowheads="1"/>
          </p:cNvSpPr>
          <p:nvPr/>
        </p:nvSpPr>
        <p:spPr bwMode="auto">
          <a:xfrm>
            <a:off x="9258458" y="4775640"/>
            <a:ext cx="2498527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5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MIRADORES</a:t>
            </a:r>
            <a:endParaRPr lang="es-ES" altLang="es-ES" sz="105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314325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REMODELACIÓN ESPACIO PÚBLICO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070094" y="3327044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97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249810" y="3487444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5414544" y="2082537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6576594" y="2054304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3700044" y="1630757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4031588" y="2135266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5306878" y="2912410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5957469" y="3251279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5033544" y="3828645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4897303" y="4202996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2490369" y="4412491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2747544" y="4805748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3816021" y="5602367"/>
            <a:ext cx="248486" cy="239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2" name="CuadroTexto 15"/>
          <p:cNvSpPr txBox="1">
            <a:spLocks noChangeArrowheads="1"/>
          </p:cNvSpPr>
          <p:nvPr/>
        </p:nvSpPr>
        <p:spPr bwMode="auto">
          <a:xfrm>
            <a:off x="3299312" y="1818797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Vaguada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3" name="CuadroTexto 15"/>
          <p:cNvSpPr txBox="1">
            <a:spLocks noChangeArrowheads="1"/>
          </p:cNvSpPr>
          <p:nvPr/>
        </p:nvSpPr>
        <p:spPr bwMode="auto">
          <a:xfrm>
            <a:off x="3624262" y="2322170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Remonta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4" name="CuadroTexto 15"/>
          <p:cNvSpPr txBox="1">
            <a:spLocks noChangeArrowheads="1"/>
          </p:cNvSpPr>
          <p:nvPr/>
        </p:nvSpPr>
        <p:spPr bwMode="auto">
          <a:xfrm>
            <a:off x="5007218" y="2293937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Mar de Cristal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5" name="CuadroTexto 15"/>
          <p:cNvSpPr txBox="1">
            <a:spLocks noChangeArrowheads="1"/>
          </p:cNvSpPr>
          <p:nvPr/>
        </p:nvSpPr>
        <p:spPr bwMode="auto">
          <a:xfrm>
            <a:off x="6243923" y="2322170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Duquesa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6" name="CuadroTexto 15"/>
          <p:cNvSpPr txBox="1">
            <a:spLocks noChangeArrowheads="1"/>
          </p:cNvSpPr>
          <p:nvPr/>
        </p:nvSpPr>
        <p:spPr bwMode="auto">
          <a:xfrm>
            <a:off x="4853557" y="3115526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Los Misterios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7" name="CuadroTexto 15"/>
          <p:cNvSpPr txBox="1">
            <a:spLocks noChangeArrowheads="1"/>
          </p:cNvSpPr>
          <p:nvPr/>
        </p:nvSpPr>
        <p:spPr bwMode="auto">
          <a:xfrm>
            <a:off x="5450589" y="3474237"/>
            <a:ext cx="1269716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Cívica de San Blas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8" name="CuadroTexto 15"/>
          <p:cNvSpPr txBox="1">
            <a:spLocks noChangeArrowheads="1"/>
          </p:cNvSpPr>
          <p:nvPr/>
        </p:nvSpPr>
        <p:spPr bwMode="auto">
          <a:xfrm>
            <a:off x="4621455" y="3989323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El Encuentro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69" name="CuadroTexto 15"/>
          <p:cNvSpPr txBox="1">
            <a:spLocks noChangeArrowheads="1"/>
          </p:cNvSpPr>
          <p:nvPr/>
        </p:nvSpPr>
        <p:spPr bwMode="auto">
          <a:xfrm>
            <a:off x="4397041" y="4380878"/>
            <a:ext cx="127985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Puerto Canfranc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70" name="CuadroTexto 15"/>
          <p:cNvSpPr txBox="1">
            <a:spLocks noChangeArrowheads="1"/>
          </p:cNvSpPr>
          <p:nvPr/>
        </p:nvSpPr>
        <p:spPr bwMode="auto">
          <a:xfrm>
            <a:off x="2083043" y="4588999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Lucero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71" name="CuadroTexto 15"/>
          <p:cNvSpPr txBox="1">
            <a:spLocks noChangeArrowheads="1"/>
          </p:cNvSpPr>
          <p:nvPr/>
        </p:nvSpPr>
        <p:spPr bwMode="auto">
          <a:xfrm>
            <a:off x="2340218" y="5017376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Emperatriz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72" name="CuadroTexto 15"/>
          <p:cNvSpPr txBox="1">
            <a:spLocks noChangeArrowheads="1"/>
          </p:cNvSpPr>
          <p:nvPr/>
        </p:nvSpPr>
        <p:spPr bwMode="auto">
          <a:xfrm>
            <a:off x="3425337" y="5822950"/>
            <a:ext cx="1063138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Mayor y Ágata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9209839" y="4633453"/>
            <a:ext cx="461012" cy="444588"/>
          </a:xfrm>
          <a:prstGeom prst="rect">
            <a:avLst/>
          </a:prstGeom>
        </p:spPr>
      </p:pic>
      <p:sp>
        <p:nvSpPr>
          <p:cNvPr id="76" name="object 6"/>
          <p:cNvSpPr txBox="1"/>
          <p:nvPr/>
        </p:nvSpPr>
        <p:spPr>
          <a:xfrm>
            <a:off x="9299576" y="4281019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PROGRAMA:</a:t>
            </a:r>
          </a:p>
        </p:txBody>
      </p:sp>
      <p:sp>
        <p:nvSpPr>
          <p:cNvPr id="77" name="CuadroTexto 76"/>
          <p:cNvSpPr txBox="1"/>
          <p:nvPr/>
        </p:nvSpPr>
        <p:spPr>
          <a:xfrm>
            <a:off x="9677400" y="4701859"/>
            <a:ext cx="2169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Plazas Cívicas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9062793" y="5089266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10242509" y="5211562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plazas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6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314325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REMODELACIÓN ESPACIO PÚBLICO</a:t>
            </a:r>
          </a:p>
        </p:txBody>
      </p:sp>
      <p:sp>
        <p:nvSpPr>
          <p:cNvPr id="51" name="CuadroTexto 15"/>
          <p:cNvSpPr txBox="1">
            <a:spLocks noChangeArrowheads="1"/>
          </p:cNvSpPr>
          <p:nvPr/>
        </p:nvSpPr>
        <p:spPr bwMode="auto">
          <a:xfrm>
            <a:off x="4666937" y="2244864"/>
            <a:ext cx="1179148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El Encuentro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Vaguada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La Remonta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Los Misterios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52" name="CuadroTexto 15"/>
          <p:cNvSpPr txBox="1">
            <a:spLocks noChangeArrowheads="1"/>
          </p:cNvSpPr>
          <p:nvPr/>
        </p:nvSpPr>
        <p:spPr bwMode="auto">
          <a:xfrm>
            <a:off x="1409131" y="2244864"/>
            <a:ext cx="157321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Lucero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Mar de Cristal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Cívica de San Blas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Duquesa de Osuna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53" name="CuadroTexto 15"/>
          <p:cNvSpPr txBox="1">
            <a:spLocks noChangeArrowheads="1"/>
          </p:cNvSpPr>
          <p:nvPr/>
        </p:nvSpPr>
        <p:spPr bwMode="auto">
          <a:xfrm>
            <a:off x="6955469" y="2244863"/>
            <a:ext cx="1884749" cy="55399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Emperatriz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Puerto Canfranc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Mayor de Villaverde / Ágata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54" name="CuadroTexto 28"/>
          <p:cNvSpPr txBox="1">
            <a:spLocks noChangeArrowheads="1"/>
          </p:cNvSpPr>
          <p:nvPr/>
        </p:nvSpPr>
        <p:spPr bwMode="auto">
          <a:xfrm>
            <a:off x="588395" y="1994341"/>
            <a:ext cx="8207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GRUPO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32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I</a:t>
            </a:r>
            <a:endParaRPr lang="es-ES" altLang="es-ES" sz="320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57" name="CuadroTexto 28"/>
          <p:cNvSpPr txBox="1">
            <a:spLocks noChangeArrowheads="1"/>
          </p:cNvSpPr>
          <p:nvPr/>
        </p:nvSpPr>
        <p:spPr bwMode="auto">
          <a:xfrm>
            <a:off x="3845945" y="1994341"/>
            <a:ext cx="8207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GRUPO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32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2</a:t>
            </a:r>
            <a:endParaRPr lang="es-ES" altLang="es-ES" sz="320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58" name="CuadroTexto 28"/>
          <p:cNvSpPr txBox="1">
            <a:spLocks noChangeArrowheads="1"/>
          </p:cNvSpPr>
          <p:nvPr/>
        </p:nvSpPr>
        <p:spPr bwMode="auto">
          <a:xfrm>
            <a:off x="6166032" y="1994341"/>
            <a:ext cx="8207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GRUPO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32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3</a:t>
            </a:r>
            <a:endParaRPr lang="es-ES" altLang="es-ES" sz="3200" b="1" dirty="0">
              <a:solidFill>
                <a:srgbClr val="C00000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258529" y="1120009"/>
            <a:ext cx="8461374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998763" y="94632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9" name="Elipse 58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227013" y="504137"/>
            <a:ext cx="1931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Reuniones</a:t>
            </a:r>
          </a:p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Juntas Distrito / Foros Locales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2891361" y="933978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5" name="Elipse 24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Elipse 25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CuadroTexto 26"/>
          <p:cNvSpPr txBox="1"/>
          <p:nvPr/>
        </p:nvSpPr>
        <p:spPr>
          <a:xfrm>
            <a:off x="2148187" y="673414"/>
            <a:ext cx="1833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Concurso de proyectos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4879458" y="94632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9" name="Elipse 28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Elipse 29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4174384" y="673414"/>
            <a:ext cx="1833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Preselección del jurado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076101" y="929085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3" name="Elipse 32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Elipse 33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6304352" y="673414"/>
            <a:ext cx="1833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Valoración final ciudadana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34802" y="165138"/>
            <a:ext cx="3830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DESARROLLO DEL CONCURSO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01314" y="1352415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Necesidades y objetivos</a:t>
            </a:r>
            <a:endParaRPr lang="es-ES" sz="105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2097274" y="1352415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convocatoria</a:t>
            </a:r>
            <a:endParaRPr lang="es-ES" sz="105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961832" y="1352415"/>
            <a:ext cx="2237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Selección dos propuestas por plaza</a:t>
            </a:r>
            <a:endParaRPr lang="es-ES" sz="105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6255523" y="1352415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Exposición, votación popular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4" y="3025044"/>
            <a:ext cx="3497073" cy="38089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0"/>
          <a:stretch/>
        </p:blipFill>
        <p:spPr>
          <a:xfrm>
            <a:off x="3812576" y="3041999"/>
            <a:ext cx="4885894" cy="2387090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3961832" y="5672227"/>
            <a:ext cx="244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Plaza Puerto Canfranc</a:t>
            </a:r>
          </a:p>
          <a:p>
            <a:r>
              <a:rPr lang="es-ES" sz="105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Plaza de la Duquesa de Osuna</a:t>
            </a:r>
            <a:endParaRPr lang="es-ES" sz="1000" dirty="0" smtClean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>
            <a:off x="3771332" y="5962650"/>
            <a:ext cx="212552" cy="95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V="1">
            <a:off x="4065439" y="5495925"/>
            <a:ext cx="0" cy="1763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/>
        </p:blipFill>
        <p:spPr>
          <a:xfrm>
            <a:off x="9209839" y="4633453"/>
            <a:ext cx="461012" cy="444588"/>
          </a:xfrm>
          <a:prstGeom prst="rect">
            <a:avLst/>
          </a:prstGeom>
        </p:spPr>
      </p:pic>
      <p:sp>
        <p:nvSpPr>
          <p:cNvPr id="46" name="object 6"/>
          <p:cNvSpPr txBox="1"/>
          <p:nvPr/>
        </p:nvSpPr>
        <p:spPr>
          <a:xfrm>
            <a:off x="9299576" y="4281019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PROGRAMA: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9677400" y="4701859"/>
            <a:ext cx="2169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Plazas Cívicas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9062793" y="5089266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10242509" y="5211562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plazas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314325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REMODELACIÓN ESPACIO PÚBLICO</a:t>
            </a:r>
          </a:p>
        </p:txBody>
      </p:sp>
      <p:sp>
        <p:nvSpPr>
          <p:cNvPr id="36" name="CuadroTexto 15"/>
          <p:cNvSpPr txBox="1">
            <a:spLocks noChangeArrowheads="1"/>
          </p:cNvSpPr>
          <p:nvPr/>
        </p:nvSpPr>
        <p:spPr bwMode="auto">
          <a:xfrm>
            <a:off x="2700465" y="2016646"/>
            <a:ext cx="2706200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CEIP Daniel Vázquez de Mella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sp>
        <p:nvSpPr>
          <p:cNvPr id="37" name="CuadroTexto 15"/>
          <p:cNvSpPr txBox="1">
            <a:spLocks noChangeArrowheads="1"/>
          </p:cNvSpPr>
          <p:nvPr/>
        </p:nvSpPr>
        <p:spPr bwMode="auto">
          <a:xfrm>
            <a:off x="3154721" y="4266322"/>
            <a:ext cx="2706200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CEIP Juan Sebastián Elcano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9"/>
          <a:stretch/>
        </p:blipFill>
        <p:spPr>
          <a:xfrm>
            <a:off x="5860921" y="3322258"/>
            <a:ext cx="227950" cy="2137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9"/>
          <a:stretch/>
        </p:blipFill>
        <p:spPr>
          <a:xfrm>
            <a:off x="3641499" y="2293028"/>
            <a:ext cx="227950" cy="2137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9"/>
          <a:stretch/>
        </p:blipFill>
        <p:spPr>
          <a:xfrm>
            <a:off x="3939590" y="4525598"/>
            <a:ext cx="227950" cy="2137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9"/>
          <a:stretch/>
        </p:blipFill>
        <p:spPr>
          <a:xfrm>
            <a:off x="9209839" y="4013251"/>
            <a:ext cx="474109" cy="444588"/>
          </a:xfrm>
          <a:prstGeom prst="rect">
            <a:avLst/>
          </a:prstGeom>
        </p:spPr>
      </p:pic>
      <p:sp>
        <p:nvSpPr>
          <p:cNvPr id="42" name="object 6"/>
          <p:cNvSpPr txBox="1"/>
          <p:nvPr/>
        </p:nvSpPr>
        <p:spPr>
          <a:xfrm>
            <a:off x="9299576" y="3660816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PROGRAMAS: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9677400" y="4081656"/>
            <a:ext cx="2340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Proyecto MICOS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062793" y="4469063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0242509" y="4591359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colegios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6" name="CuadroTexto 15"/>
          <p:cNvSpPr txBox="1">
            <a:spLocks noChangeArrowheads="1"/>
          </p:cNvSpPr>
          <p:nvPr/>
        </p:nvSpPr>
        <p:spPr bwMode="auto">
          <a:xfrm>
            <a:off x="5183055" y="3627473"/>
            <a:ext cx="2706200" cy="2462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CEIP Ramón Valle Inclán</a:t>
            </a:r>
            <a:endParaRPr lang="es-ES" altLang="es-ES" sz="10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recto 40"/>
          <p:cNvCxnSpPr/>
          <p:nvPr/>
        </p:nvCxnSpPr>
        <p:spPr>
          <a:xfrm>
            <a:off x="258529" y="1360639"/>
            <a:ext cx="8461374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9"/>
          <a:stretch/>
        </p:blipFill>
        <p:spPr>
          <a:xfrm>
            <a:off x="9209839" y="4013251"/>
            <a:ext cx="474109" cy="444588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427"/>
          <a:stretch/>
        </p:blipFill>
        <p:spPr>
          <a:xfrm>
            <a:off x="9067354" y="2323974"/>
            <a:ext cx="1509737" cy="332943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9299576" y="3660816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PROGRAMAS:</a:t>
            </a:r>
          </a:p>
        </p:txBody>
      </p:sp>
      <p:sp>
        <p:nvSpPr>
          <p:cNvPr id="10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ESPACIO PÚBLICO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314325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REMODELACIÓN ESPACIO PÚBLICO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677400" y="4081656"/>
            <a:ext cx="2370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Proyecto MICOS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/>
          <a:stretch/>
        </p:blipFill>
        <p:spPr>
          <a:xfrm>
            <a:off x="221628" y="2594062"/>
            <a:ext cx="4634998" cy="426666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998763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7" name="Elipse 16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227013" y="744767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Grupo Motor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2187751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2" name="Elipse 21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Elipse 22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1393664" y="1641309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Diagnóstico participativo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391038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6" name="Elipse 25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Elipse 26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2619288" y="694479"/>
            <a:ext cx="1931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Reflexión, Pedagogía</a:t>
            </a:r>
          </a:p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y Espacio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4580026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0" name="Elipse 29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Elipse 30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2" name="CuadroTexto 31"/>
          <p:cNvSpPr txBox="1"/>
          <p:nvPr/>
        </p:nvSpPr>
        <p:spPr>
          <a:xfrm>
            <a:off x="3785939" y="1639147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bg1"/>
                </a:solidFill>
                <a:latin typeface="Gill Sans MT" panose="020B0502020104020203" pitchFamily="34" charset="0"/>
              </a:rPr>
              <a:t>P</a:t>
            </a:r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ropuesta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5592047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4" name="Elipse 33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Elipse 34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4820297" y="668778"/>
            <a:ext cx="1931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Transformación</a:t>
            </a:r>
          </a:p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Talleres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6781035" y="1186957"/>
            <a:ext cx="342900" cy="342900"/>
            <a:chOff x="2829046" y="865310"/>
            <a:chExt cx="342900" cy="3429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8" name="Elipse 37"/>
            <p:cNvSpPr/>
            <p:nvPr/>
          </p:nvSpPr>
          <p:spPr>
            <a:xfrm>
              <a:off x="2829046" y="865310"/>
              <a:ext cx="342900" cy="342900"/>
            </a:xfrm>
            <a:prstGeom prst="ellipse">
              <a:avLst/>
            </a:prstGeom>
            <a:solidFill>
              <a:srgbClr val="AD1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Elipse 38"/>
            <p:cNvSpPr/>
            <p:nvPr/>
          </p:nvSpPr>
          <p:spPr>
            <a:xfrm>
              <a:off x="2895347" y="931611"/>
              <a:ext cx="210299" cy="210299"/>
            </a:xfrm>
            <a:prstGeom prst="ellipse">
              <a:avLst/>
            </a:prstGeom>
            <a:solidFill>
              <a:srgbClr val="5A09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5986948" y="1613446"/>
            <a:ext cx="193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Evaluación</a:t>
            </a:r>
            <a:endParaRPr lang="es-ES" sz="105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27012" y="215262"/>
            <a:ext cx="367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METODOLOGÍA COLABORATIVA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7" y="2614555"/>
            <a:ext cx="3667638" cy="20375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7" y="4821347"/>
            <a:ext cx="3670880" cy="2039378"/>
          </a:xfrm>
          <a:prstGeom prst="rect">
            <a:avLst/>
          </a:prstGeom>
        </p:spPr>
      </p:pic>
      <p:sp>
        <p:nvSpPr>
          <p:cNvPr id="2" name="Flecha abajo 1"/>
          <p:cNvSpPr/>
          <p:nvPr/>
        </p:nvSpPr>
        <p:spPr>
          <a:xfrm>
            <a:off x="6490307" y="4541322"/>
            <a:ext cx="943365" cy="391361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/>
          <p:cNvSpPr txBox="1"/>
          <p:nvPr/>
        </p:nvSpPr>
        <p:spPr>
          <a:xfrm>
            <a:off x="9062793" y="4469063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10242509" y="4591359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colegios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2"/>
          <a:stretch/>
        </p:blipFill>
        <p:spPr>
          <a:xfrm>
            <a:off x="9048750" y="2313012"/>
            <a:ext cx="1509737" cy="34446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MOVILIDAD</a:t>
            </a:r>
          </a:p>
        </p:txBody>
      </p: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5091808" y="2313012"/>
            <a:ext cx="1478059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Eje Cívico Alcalá</a:t>
            </a:r>
            <a:endParaRPr lang="es-ES" altLang="es-ES" sz="11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808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84" y="2538521"/>
            <a:ext cx="289108" cy="4358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5"/>
          <p:cNvSpPr txBox="1">
            <a:spLocks noChangeArrowheads="1"/>
          </p:cNvSpPr>
          <p:nvPr/>
        </p:nvSpPr>
        <p:spPr bwMode="auto">
          <a:xfrm>
            <a:off x="4117511" y="3932489"/>
            <a:ext cx="1478059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ECCENTRIC</a:t>
            </a:r>
            <a:endParaRPr lang="es-ES" altLang="es-ES" sz="11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08" y="4048224"/>
            <a:ext cx="289108" cy="4358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/>
          <p:cNvSpPr txBox="1"/>
          <p:nvPr/>
        </p:nvSpPr>
        <p:spPr>
          <a:xfrm>
            <a:off x="9070094" y="4354563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25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249810" y="4514963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actuaciones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062793" y="5176069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242509" y="5298365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Programa piloto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9048750" y="4176388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EJES CÍVICOS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998376" y="2978738"/>
            <a:ext cx="124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endParaRPr lang="es-ES" sz="5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178092" y="3101034"/>
            <a:ext cx="16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Proyecto Europeo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24" y="3372732"/>
            <a:ext cx="690562" cy="690562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>
            <a:off x="3832529" y="3482671"/>
            <a:ext cx="365760" cy="135172"/>
          </a:xfrm>
          <a:custGeom>
            <a:avLst/>
            <a:gdLst>
              <a:gd name="connsiteX0" fmla="*/ 0 w 365760"/>
              <a:gd name="connsiteY0" fmla="*/ 0 h 135172"/>
              <a:gd name="connsiteX1" fmla="*/ 127221 w 365760"/>
              <a:gd name="connsiteY1" fmla="*/ 111319 h 135172"/>
              <a:gd name="connsiteX2" fmla="*/ 270344 w 365760"/>
              <a:gd name="connsiteY2" fmla="*/ 127221 h 135172"/>
              <a:gd name="connsiteX3" fmla="*/ 365760 w 365760"/>
              <a:gd name="connsiteY3" fmla="*/ 135172 h 13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135172">
                <a:moveTo>
                  <a:pt x="0" y="0"/>
                </a:moveTo>
                <a:cubicBezTo>
                  <a:pt x="41082" y="45057"/>
                  <a:pt x="82164" y="90115"/>
                  <a:pt x="127221" y="111319"/>
                </a:cubicBezTo>
                <a:cubicBezTo>
                  <a:pt x="172278" y="132523"/>
                  <a:pt x="230588" y="123246"/>
                  <a:pt x="270344" y="127221"/>
                </a:cubicBezTo>
                <a:cubicBezTo>
                  <a:pt x="310101" y="131197"/>
                  <a:pt x="337930" y="133184"/>
                  <a:pt x="365760" y="135172"/>
                </a:cubicBezTo>
              </a:path>
            </a:pathLst>
          </a:custGeom>
          <a:noFill/>
          <a:ln w="44450">
            <a:solidFill>
              <a:srgbClr val="C2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3551699" y="2861141"/>
            <a:ext cx="1478059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1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Gran Vía</a:t>
            </a:r>
            <a:endParaRPr lang="es-ES" altLang="es-ES" sz="1100" b="1" dirty="0">
              <a:solidFill>
                <a:schemeClr val="bg1"/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76" y="3086650"/>
            <a:ext cx="289108" cy="4358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5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8" t="-1375" r="25770" b="5705"/>
          <a:stretch/>
        </p:blipFill>
        <p:spPr>
          <a:xfrm>
            <a:off x="3271101" y="0"/>
            <a:ext cx="2620652" cy="65610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2"/>
          <a:stretch/>
        </p:blipFill>
        <p:spPr>
          <a:xfrm>
            <a:off x="9048750" y="2313012"/>
            <a:ext cx="1509737" cy="34446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MOVILIDAD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67354" y="3121196"/>
            <a:ext cx="2171701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0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EUROPEO</a:t>
            </a:r>
          </a:p>
          <a:p>
            <a:pPr marL="12700">
              <a:lnSpc>
                <a:spcPts val="170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CIVITAS-ECCENTRIC</a:t>
            </a: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9754" r="15503" b="57196"/>
          <a:stretch/>
        </p:blipFill>
        <p:spPr bwMode="auto">
          <a:xfrm>
            <a:off x="10246349" y="4042124"/>
            <a:ext cx="624276" cy="41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3884809"/>
            <a:ext cx="1096740" cy="1096740"/>
          </a:xfrm>
          <a:prstGeom prst="rect">
            <a:avLst/>
          </a:prstGeom>
        </p:spPr>
      </p:pic>
      <p:pic>
        <p:nvPicPr>
          <p:cNvPr id="8" name="Picture 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01" y="2771472"/>
            <a:ext cx="2601986" cy="19796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6"/>
          <a:stretch/>
        </p:blipFill>
        <p:spPr>
          <a:xfrm>
            <a:off x="227013" y="115888"/>
            <a:ext cx="2930966" cy="6445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11325"/>
          <a:stretch/>
        </p:blipFill>
        <p:spPr>
          <a:xfrm>
            <a:off x="237449" y="2771470"/>
            <a:ext cx="2912883" cy="19796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r="40622"/>
          <a:stretch/>
        </p:blipFill>
        <p:spPr>
          <a:xfrm>
            <a:off x="6014301" y="102929"/>
            <a:ext cx="2766238" cy="6458209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r="9425"/>
          <a:stretch/>
        </p:blipFill>
        <p:spPr bwMode="auto">
          <a:xfrm>
            <a:off x="6010798" y="2771471"/>
            <a:ext cx="2757910" cy="19796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7"/>
          <p:cNvSpPr txBox="1"/>
          <p:nvPr/>
        </p:nvSpPr>
        <p:spPr>
          <a:xfrm>
            <a:off x="5937429" y="682465"/>
            <a:ext cx="2810645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Movilidad sostenible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24" name="object 27"/>
          <p:cNvSpPr txBox="1"/>
          <p:nvPr/>
        </p:nvSpPr>
        <p:spPr>
          <a:xfrm>
            <a:off x="3271101" y="676532"/>
            <a:ext cx="2656305" cy="14901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Logística innovadora de transporte  urbano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25" name="object 27"/>
          <p:cNvSpPr txBox="1"/>
          <p:nvPr/>
        </p:nvSpPr>
        <p:spPr>
          <a:xfrm>
            <a:off x="293002" y="676532"/>
            <a:ext cx="2775878" cy="14901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Enfoque integrado e inclusivo de planificación urbana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</p:spTree>
    <p:extLst>
      <p:ext uri="{BB962C8B-B14F-4D97-AF65-F5344CB8AC3E}">
        <p14:creationId xmlns:p14="http://schemas.microsoft.com/office/powerpoint/2010/main" val="34523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2"/>
          <a:stretch/>
        </p:blipFill>
        <p:spPr>
          <a:xfrm>
            <a:off x="9048750" y="2313012"/>
            <a:ext cx="1509737" cy="344463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089914"/>
            <a:ext cx="2699072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PLAN DE ACTUACIONES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9299576" y="3660816"/>
            <a:ext cx="2634446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PROYECTO PILOTO:</a:t>
            </a:r>
          </a:p>
        </p:txBody>
      </p:sp>
      <p:sp>
        <p:nvSpPr>
          <p:cNvPr id="9" name="object 6"/>
          <p:cNvSpPr txBox="1"/>
          <p:nvPr/>
        </p:nvSpPr>
        <p:spPr>
          <a:xfrm>
            <a:off x="9067354" y="2680559"/>
            <a:ext cx="3124646" cy="169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050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PROYECTO ESTRATÉGICO DE MOVILIDAD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148869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EJES CÍVICOS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325333" y="3919119"/>
            <a:ext cx="2480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Eje Cívico de Calle Alcalá</a:t>
            </a:r>
            <a:endParaRPr lang="es-ES" sz="12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b="247"/>
          <a:stretch/>
        </p:blipFill>
        <p:spPr>
          <a:xfrm>
            <a:off x="219319" y="269349"/>
            <a:ext cx="8688388" cy="47322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25554"/>
          <a:stretch/>
        </p:blipFill>
        <p:spPr>
          <a:xfrm>
            <a:off x="2844257" y="269349"/>
            <a:ext cx="3625516" cy="4706682"/>
          </a:xfrm>
          <a:prstGeom prst="rect">
            <a:avLst/>
          </a:prstGeom>
          <a:effectLst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6045" b="30387"/>
          <a:stretch/>
        </p:blipFill>
        <p:spPr>
          <a:xfrm>
            <a:off x="2847474" y="4695294"/>
            <a:ext cx="3625515" cy="1745611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2825489" y="115888"/>
            <a:ext cx="0" cy="5181976"/>
          </a:xfrm>
          <a:prstGeom prst="line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469773" y="190312"/>
            <a:ext cx="0" cy="5181976"/>
          </a:xfrm>
          <a:prstGeom prst="line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27"/>
          <p:cNvSpPr txBox="1"/>
          <p:nvPr/>
        </p:nvSpPr>
        <p:spPr>
          <a:xfrm>
            <a:off x="3267259" y="587049"/>
            <a:ext cx="2810645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Nueva cultura de la movilidad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</p:spTree>
    <p:extLst>
      <p:ext uri="{BB962C8B-B14F-4D97-AF65-F5344CB8AC3E}">
        <p14:creationId xmlns:p14="http://schemas.microsoft.com/office/powerpoint/2010/main" val="35756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 txBox="1"/>
          <p:nvPr/>
        </p:nvSpPr>
        <p:spPr>
          <a:xfrm>
            <a:off x="8916539" y="3949455"/>
            <a:ext cx="275717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3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NECESIDAD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UN URBANISMO</a:t>
            </a:r>
            <a:r>
              <a:rPr sz="1200" b="1" spc="-7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MÁS</a:t>
            </a:r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 </a:t>
            </a:r>
            <a:r>
              <a:rPr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PARTICIPADO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904288" y="4956474"/>
            <a:ext cx="303974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4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MARCO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INTERNACIONAL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NUEVA</a:t>
            </a:r>
            <a:r>
              <a:rPr lang="es-ES" sz="1200" spc="-2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3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2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AGENDA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URBANA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MUNICIPAL</a:t>
            </a:r>
            <a:r>
              <a:rPr lang="es-ES" sz="1200" spc="-1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8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Y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LOS 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OBJETIVOS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DESARROLLO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SOSTENIBLE</a:t>
            </a: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8904288" y="1086240"/>
            <a:ext cx="30397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PREMISAS DE</a:t>
            </a:r>
            <a:r>
              <a:rPr lang="es-ES" sz="2400" spc="-7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lang="es-ES" sz="2400" spc="-1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PARTIDA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9" name="Picture 8" descr="D:\1 PAUs\1 PAU-4 Sanchinarro\1 Fotos aéreas\V2008-10_PAU Sanchinarro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2291" r="8392" b="2660"/>
          <a:stretch/>
        </p:blipFill>
        <p:spPr bwMode="auto">
          <a:xfrm>
            <a:off x="1" y="0"/>
            <a:ext cx="86923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4"/>
          <p:cNvSpPr txBox="1"/>
          <p:nvPr/>
        </p:nvSpPr>
        <p:spPr>
          <a:xfrm>
            <a:off x="8920760" y="1764355"/>
            <a:ext cx="2682600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sz="1200" b="1" spc="-2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AGOTAMIENTO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DEL 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SISTEMA</a:t>
            </a:r>
            <a:r>
              <a:rPr sz="1200" b="1" spc="-4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PLANEAMIENTO</a:t>
            </a:r>
            <a:r>
              <a:rPr sz="1200" b="1" spc="-2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URBANÍSTICO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8920760" y="2751115"/>
            <a:ext cx="288290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 Sans Std"/>
              </a:rPr>
              <a:t>2</a:t>
            </a:r>
            <a:endParaRPr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RECONSIDERACIÓN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DEL</a:t>
            </a:r>
            <a:r>
              <a:rPr sz="1200" b="1" spc="-7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ÁMBITO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PRIORITARIO </a:t>
            </a: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PARA </a:t>
            </a:r>
            <a:r>
              <a:rPr sz="1200" b="1" spc="-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LA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INTERVENCIÓN 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PÚBLICA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10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459246"/>
            <a:ext cx="2699072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PARTICIPACIÓN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9048750" y="2309958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FOROS LOCALES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7" b="28711"/>
          <a:stretch/>
        </p:blipFill>
        <p:spPr>
          <a:xfrm>
            <a:off x="224009" y="152400"/>
            <a:ext cx="8464379" cy="1905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9" b="29971"/>
          <a:stretch/>
        </p:blipFill>
        <p:spPr>
          <a:xfrm>
            <a:off x="227013" y="2178250"/>
            <a:ext cx="8461375" cy="22508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3" b="30919"/>
          <a:stretch/>
        </p:blipFill>
        <p:spPr>
          <a:xfrm>
            <a:off x="227013" y="4676775"/>
            <a:ext cx="8461375" cy="1895475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9058275" y="272545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rgbClr val="7F7F7F"/>
                </a:solidFill>
                <a:latin typeface="Gill Sans MT" panose="020B0502020104020203" pitchFamily="34" charset="0"/>
                <a:cs typeface="GillSans-SemiBold"/>
              </a:rPr>
              <a:t>DIFUSIÓN</a:t>
            </a:r>
          </a:p>
        </p:txBody>
      </p:sp>
      <p:sp>
        <p:nvSpPr>
          <p:cNvPr id="10" name="object 6"/>
          <p:cNvSpPr txBox="1"/>
          <p:nvPr/>
        </p:nvSpPr>
        <p:spPr>
          <a:xfrm>
            <a:off x="9058275" y="312471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rgbClr val="7F7F7F"/>
                </a:solidFill>
                <a:latin typeface="Gill Sans MT" panose="020B0502020104020203" pitchFamily="34" charset="0"/>
                <a:cs typeface="GillSans-SemiBold"/>
              </a:rPr>
              <a:t>COLABORACIÓN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48750" y="352396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rgbClr val="7F7F7F"/>
                </a:solidFill>
                <a:latin typeface="Gill Sans MT" panose="020B0502020104020203" pitchFamily="34" charset="0"/>
                <a:cs typeface="GillSans-SemiBold"/>
              </a:rPr>
              <a:t>DESARROLLO DEL PLAN</a:t>
            </a:r>
          </a:p>
        </p:txBody>
      </p:sp>
    </p:spTree>
    <p:extLst>
      <p:ext uri="{BB962C8B-B14F-4D97-AF65-F5344CB8AC3E}">
        <p14:creationId xmlns:p14="http://schemas.microsoft.com/office/powerpoint/2010/main" val="1465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459246"/>
            <a:ext cx="2699072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PARTICIPACIÓN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/>
          <a:stretch/>
        </p:blipFill>
        <p:spPr>
          <a:xfrm>
            <a:off x="9526" y="8687"/>
            <a:ext cx="8678862" cy="6849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2386689"/>
            <a:ext cx="2181909" cy="41744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09" y="2401738"/>
            <a:ext cx="2173834" cy="41594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object 6"/>
          <p:cNvSpPr txBox="1"/>
          <p:nvPr/>
        </p:nvSpPr>
        <p:spPr>
          <a:xfrm>
            <a:off x="9048750" y="2309958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FOROS LOCALES</a:t>
            </a:r>
          </a:p>
        </p:txBody>
      </p:sp>
      <p:sp>
        <p:nvSpPr>
          <p:cNvPr id="14" name="object 6"/>
          <p:cNvSpPr txBox="1"/>
          <p:nvPr/>
        </p:nvSpPr>
        <p:spPr>
          <a:xfrm>
            <a:off x="9058275" y="272545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DIFUSIÓN</a:t>
            </a:r>
          </a:p>
        </p:txBody>
      </p:sp>
      <p:sp>
        <p:nvSpPr>
          <p:cNvPr id="15" name="object 6"/>
          <p:cNvSpPr txBox="1"/>
          <p:nvPr/>
        </p:nvSpPr>
        <p:spPr>
          <a:xfrm>
            <a:off x="9058275" y="312471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COLABORACIÓN</a:t>
            </a:r>
          </a:p>
        </p:txBody>
      </p:sp>
      <p:sp>
        <p:nvSpPr>
          <p:cNvPr id="16" name="object 6"/>
          <p:cNvSpPr txBox="1"/>
          <p:nvPr/>
        </p:nvSpPr>
        <p:spPr>
          <a:xfrm>
            <a:off x="9048750" y="352396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DESARROLLO DEL PLAN</a:t>
            </a:r>
          </a:p>
        </p:txBody>
      </p:sp>
    </p:spTree>
    <p:extLst>
      <p:ext uri="{BB962C8B-B14F-4D97-AF65-F5344CB8AC3E}">
        <p14:creationId xmlns:p14="http://schemas.microsoft.com/office/powerpoint/2010/main" val="27488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 txBox="1">
            <a:spLocks/>
          </p:cNvSpPr>
          <p:nvPr/>
        </p:nvSpPr>
        <p:spPr>
          <a:xfrm>
            <a:off x="8907707" y="1459246"/>
            <a:ext cx="2699072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PARTICIPACIÓN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"/>
            <a:ext cx="8172450" cy="6700971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9048750" y="2309958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FOROS LOCALES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9058275" y="272545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rgbClr val="7F7F7F"/>
                </a:solidFill>
                <a:latin typeface="Gill Sans MT" panose="020B0502020104020203" pitchFamily="34" charset="0"/>
                <a:cs typeface="GillSans-SemiBold"/>
              </a:rPr>
              <a:t>DIFUSIÓN</a:t>
            </a:r>
          </a:p>
        </p:txBody>
      </p:sp>
      <p:sp>
        <p:nvSpPr>
          <p:cNvPr id="12" name="object 6"/>
          <p:cNvSpPr txBox="1"/>
          <p:nvPr/>
        </p:nvSpPr>
        <p:spPr>
          <a:xfrm>
            <a:off x="9058275" y="312471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COLABORACIÓN</a:t>
            </a:r>
          </a:p>
        </p:txBody>
      </p:sp>
      <p:sp>
        <p:nvSpPr>
          <p:cNvPr id="13" name="object 6"/>
          <p:cNvSpPr txBox="1"/>
          <p:nvPr/>
        </p:nvSpPr>
        <p:spPr>
          <a:xfrm>
            <a:off x="9048750" y="352396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rgbClr val="7F7F7F"/>
                </a:solidFill>
                <a:latin typeface="Gill Sans MT" panose="020B0502020104020203" pitchFamily="34" charset="0"/>
                <a:cs typeface="GillSans-SemiBold"/>
              </a:rPr>
              <a:t>DESARROLLO DEL PLAN</a:t>
            </a:r>
          </a:p>
        </p:txBody>
      </p:sp>
    </p:spTree>
    <p:extLst>
      <p:ext uri="{BB962C8B-B14F-4D97-AF65-F5344CB8AC3E}">
        <p14:creationId xmlns:p14="http://schemas.microsoft.com/office/powerpoint/2010/main" val="35757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38" y="2074151"/>
            <a:ext cx="2402598" cy="24037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62" y="161348"/>
            <a:ext cx="6229350" cy="6229350"/>
          </a:xfrm>
          <a:prstGeom prst="rect">
            <a:avLst/>
          </a:prstGeom>
        </p:spPr>
      </p:pic>
      <p:sp>
        <p:nvSpPr>
          <p:cNvPr id="60" name="object 3"/>
          <p:cNvSpPr txBox="1">
            <a:spLocks/>
          </p:cNvSpPr>
          <p:nvPr/>
        </p:nvSpPr>
        <p:spPr>
          <a:xfrm>
            <a:off x="8907707" y="1459246"/>
            <a:ext cx="2699072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PARTICIPACIÓN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2495550" y="4898094"/>
            <a:ext cx="2363938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ES" sz="24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Presupuestos</a:t>
            </a:r>
          </a:p>
          <a:p>
            <a:pPr marL="12700" algn="ctr"/>
            <a:r>
              <a:rPr lang="es-ES" sz="24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Participativos</a:t>
            </a:r>
          </a:p>
        </p:txBody>
      </p:sp>
      <p:sp>
        <p:nvSpPr>
          <p:cNvPr id="17" name="object 6"/>
          <p:cNvSpPr txBox="1"/>
          <p:nvPr/>
        </p:nvSpPr>
        <p:spPr>
          <a:xfrm rot="18010724">
            <a:off x="2384980" y="1014322"/>
            <a:ext cx="2053670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 algn="ctr">
              <a:defRPr sz="1600" b="1" spc="-5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defRPr>
            </a:lvl1pPr>
          </a:lstStyle>
          <a:p>
            <a:r>
              <a:rPr lang="es-ES" sz="2400" dirty="0" smtClean="0"/>
              <a:t>Colaboración municipal</a:t>
            </a:r>
            <a:endParaRPr lang="es-ES" sz="2400" dirty="0"/>
          </a:p>
        </p:txBody>
      </p:sp>
      <p:sp>
        <p:nvSpPr>
          <p:cNvPr id="37" name="object 6"/>
          <p:cNvSpPr txBox="1"/>
          <p:nvPr/>
        </p:nvSpPr>
        <p:spPr>
          <a:xfrm>
            <a:off x="4529788" y="1198988"/>
            <a:ext cx="2370693" cy="382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 algn="ctr">
              <a:defRPr sz="1600" b="1" spc="-5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defRPr>
            </a:lvl1pPr>
          </a:lstStyle>
          <a:p>
            <a:r>
              <a:rPr lang="es-ES" sz="2400" dirty="0" smtClean="0"/>
              <a:t>Foros locales</a:t>
            </a:r>
            <a:endParaRPr lang="es-ES" sz="2400" dirty="0"/>
          </a:p>
        </p:txBody>
      </p:sp>
      <p:sp>
        <p:nvSpPr>
          <p:cNvPr id="38" name="object 6"/>
          <p:cNvSpPr txBox="1"/>
          <p:nvPr/>
        </p:nvSpPr>
        <p:spPr>
          <a:xfrm rot="17988092">
            <a:off x="4479025" y="4941691"/>
            <a:ext cx="2490140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 algn="ctr">
              <a:defRPr sz="1600" b="1" spc="-5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defRPr>
            </a:lvl1pPr>
          </a:lstStyle>
          <a:p>
            <a:r>
              <a:rPr lang="es-ES" sz="2400" dirty="0" smtClean="0"/>
              <a:t>Proyectos europeos</a:t>
            </a:r>
            <a:endParaRPr lang="es-ES" sz="2400" dirty="0"/>
          </a:p>
        </p:txBody>
      </p:sp>
      <p:sp>
        <p:nvSpPr>
          <p:cNvPr id="39" name="object 6"/>
          <p:cNvSpPr txBox="1"/>
          <p:nvPr/>
        </p:nvSpPr>
        <p:spPr>
          <a:xfrm rot="3633645">
            <a:off x="1162775" y="3037576"/>
            <a:ext cx="2956696" cy="382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 algn="ctr">
              <a:defRPr sz="1600" b="1" spc="-5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defRPr>
            </a:lvl1pPr>
          </a:lstStyle>
          <a:p>
            <a:r>
              <a:rPr lang="es-ES" sz="2400" dirty="0" smtClean="0"/>
              <a:t>Madrid Decide</a:t>
            </a:r>
            <a:endParaRPr lang="es-ES" sz="2400" dirty="0"/>
          </a:p>
        </p:txBody>
      </p:sp>
      <p:sp>
        <p:nvSpPr>
          <p:cNvPr id="18" name="object 6"/>
          <p:cNvSpPr txBox="1"/>
          <p:nvPr/>
        </p:nvSpPr>
        <p:spPr>
          <a:xfrm>
            <a:off x="9048750" y="2309958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FOROS LOCALES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9058275" y="272545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DIFUSIÓN</a:t>
            </a:r>
          </a:p>
        </p:txBody>
      </p:sp>
      <p:sp>
        <p:nvSpPr>
          <p:cNvPr id="20" name="object 6"/>
          <p:cNvSpPr txBox="1"/>
          <p:nvPr/>
        </p:nvSpPr>
        <p:spPr>
          <a:xfrm>
            <a:off x="9058275" y="3124712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COLABORACIÓN</a:t>
            </a:r>
          </a:p>
        </p:txBody>
      </p:sp>
      <p:sp>
        <p:nvSpPr>
          <p:cNvPr id="21" name="object 6"/>
          <p:cNvSpPr txBox="1"/>
          <p:nvPr/>
        </p:nvSpPr>
        <p:spPr>
          <a:xfrm>
            <a:off x="9048750" y="3523966"/>
            <a:ext cx="275717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0"/>
              </a:lnSpc>
            </a:pPr>
            <a:r>
              <a:rPr lang="es-ES" sz="1200" b="1" spc="-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DESARROLLO DEL PLAN</a:t>
            </a:r>
          </a:p>
        </p:txBody>
      </p:sp>
      <p:sp>
        <p:nvSpPr>
          <p:cNvPr id="14" name="object 6"/>
          <p:cNvSpPr txBox="1"/>
          <p:nvPr/>
        </p:nvSpPr>
        <p:spPr>
          <a:xfrm rot="3574424">
            <a:off x="5806227" y="2742556"/>
            <a:ext cx="2370693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>
            <a:defPPr>
              <a:defRPr lang="es-ES"/>
            </a:defPPr>
            <a:lvl1pPr marL="12700" algn="ctr">
              <a:defRPr sz="1600" b="1" spc="-5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defRPr>
            </a:lvl1pPr>
          </a:lstStyle>
          <a:p>
            <a:r>
              <a:rPr lang="es-ES" sz="2400" dirty="0" smtClean="0"/>
              <a:t>Redes de ciudades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03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2912883" y="831077"/>
            <a:ext cx="904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rgbClr val="0D0D0D"/>
                </a:solidFill>
                <a:latin typeface="Gill Sans MT" panose="020B0502020104020203" pitchFamily="34" charset="0"/>
              </a:rPr>
              <a:t>El</a:t>
            </a:r>
            <a:r>
              <a:rPr lang="es-ES" sz="28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planmadre.madrid.es</a:t>
            </a:r>
            <a:endParaRPr lang="es-ES" sz="2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183576" y="1847672"/>
            <a:ext cx="2201096" cy="3249314"/>
            <a:chOff x="3572759" y="1773238"/>
            <a:chExt cx="2868777" cy="4234962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/>
            <a:srcRect l="16297" t="5773" r="15297" b="4331"/>
            <a:stretch/>
          </p:blipFill>
          <p:spPr>
            <a:xfrm>
              <a:off x="3572759" y="1773238"/>
              <a:ext cx="2862136" cy="2350803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/>
            <a:srcRect l="16466" t="23505" r="15366" b="4330"/>
            <a:stretch/>
          </p:blipFill>
          <p:spPr>
            <a:xfrm>
              <a:off x="3572759" y="4110086"/>
              <a:ext cx="2868777" cy="1898114"/>
            </a:xfrm>
            <a:prstGeom prst="rect">
              <a:avLst/>
            </a:prstGeom>
          </p:spPr>
        </p:pic>
      </p:grpSp>
      <p:grpSp>
        <p:nvGrpSpPr>
          <p:cNvPr id="30" name="Grupo 29"/>
          <p:cNvGrpSpPr/>
          <p:nvPr/>
        </p:nvGrpSpPr>
        <p:grpSpPr>
          <a:xfrm>
            <a:off x="5652808" y="1838616"/>
            <a:ext cx="2277291" cy="4502627"/>
            <a:chOff x="7729978" y="301658"/>
            <a:chExt cx="3299384" cy="6462952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5"/>
            <a:srcRect l="15316" t="5996" r="18135" b="24033"/>
            <a:stretch/>
          </p:blipFill>
          <p:spPr>
            <a:xfrm>
              <a:off x="7729980" y="301658"/>
              <a:ext cx="3299382" cy="2168165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6"/>
            <a:srcRect l="15562" t="14983" r="18082" b="10928"/>
            <a:stretch/>
          </p:blipFill>
          <p:spPr>
            <a:xfrm>
              <a:off x="7729978" y="2431850"/>
              <a:ext cx="3299383" cy="2302468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7"/>
            <a:srcRect l="15316" t="27354" r="18135" b="4468"/>
            <a:stretch/>
          </p:blipFill>
          <p:spPr>
            <a:xfrm>
              <a:off x="7729980" y="4651990"/>
              <a:ext cx="3299382" cy="2112620"/>
            </a:xfrm>
            <a:prstGeom prst="rect">
              <a:avLst/>
            </a:prstGeom>
          </p:spPr>
        </p:pic>
      </p:grpSp>
      <p:grpSp>
        <p:nvGrpSpPr>
          <p:cNvPr id="34" name="Grupo 33"/>
          <p:cNvGrpSpPr/>
          <p:nvPr/>
        </p:nvGrpSpPr>
        <p:grpSpPr>
          <a:xfrm>
            <a:off x="8379769" y="1847672"/>
            <a:ext cx="2122800" cy="4108951"/>
            <a:chOff x="8908329" y="847424"/>
            <a:chExt cx="2554666" cy="4944882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8"/>
            <a:srcRect l="20092" t="6187" r="17791" b="21512"/>
            <a:stretch/>
          </p:blipFill>
          <p:spPr>
            <a:xfrm>
              <a:off x="8917757" y="847424"/>
              <a:ext cx="2545238" cy="1851628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9"/>
            <a:srcRect l="19863" t="24880" r="18251" b="20550"/>
            <a:stretch/>
          </p:blipFill>
          <p:spPr>
            <a:xfrm>
              <a:off x="8908329" y="2699052"/>
              <a:ext cx="2554665" cy="1397522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10"/>
            <a:srcRect l="19588" t="28454" r="18135" b="4193"/>
            <a:stretch/>
          </p:blipFill>
          <p:spPr>
            <a:xfrm>
              <a:off x="8917758" y="4078225"/>
              <a:ext cx="2535810" cy="1714081"/>
            </a:xfrm>
            <a:prstGeom prst="rect">
              <a:avLst/>
            </a:prstGeom>
          </p:spPr>
        </p:pic>
      </p:grpSp>
      <p:grpSp>
        <p:nvGrpSpPr>
          <p:cNvPr id="36" name="Grupo 35"/>
          <p:cNvGrpSpPr/>
          <p:nvPr/>
        </p:nvGrpSpPr>
        <p:grpSpPr>
          <a:xfrm>
            <a:off x="75411" y="115888"/>
            <a:ext cx="2613756" cy="6445250"/>
            <a:chOff x="216816" y="115888"/>
            <a:chExt cx="2818616" cy="6950414"/>
          </a:xfrm>
        </p:grpSpPr>
        <p:grpSp>
          <p:nvGrpSpPr>
            <p:cNvPr id="13" name="Grupo 12"/>
            <p:cNvGrpSpPr/>
            <p:nvPr/>
          </p:nvGrpSpPr>
          <p:grpSpPr>
            <a:xfrm>
              <a:off x="227013" y="115888"/>
              <a:ext cx="2806276" cy="6171790"/>
              <a:chOff x="2724345" y="-4838278"/>
              <a:chExt cx="6645898" cy="14616201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11"/>
              <a:srcRect l="19358" t="15837" r="20160" b="8698"/>
              <a:stretch/>
            </p:blipFill>
            <p:spPr>
              <a:xfrm>
                <a:off x="2733772" y="1027522"/>
                <a:ext cx="6636471" cy="5175316"/>
              </a:xfrm>
              <a:prstGeom prst="rect">
                <a:avLst/>
              </a:prstGeom>
            </p:spPr>
          </p:pic>
          <p:pic>
            <p:nvPicPr>
              <p:cNvPr id="10" name="Imagen 9"/>
              <p:cNvPicPr>
                <a:picLocks noChangeAspect="1"/>
              </p:cNvPicPr>
              <p:nvPr/>
            </p:nvPicPr>
            <p:blipFill rotWithShape="1">
              <a:blip r:embed="rId12"/>
              <a:srcRect l="19358" t="5635" r="20246" b="8728"/>
              <a:stretch/>
            </p:blipFill>
            <p:spPr>
              <a:xfrm>
                <a:off x="2733772" y="-4838278"/>
                <a:ext cx="6627043" cy="5872900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13"/>
              <a:srcRect l="19273" t="24880" r="20161" b="22887"/>
              <a:stretch/>
            </p:blipFill>
            <p:spPr>
              <a:xfrm>
                <a:off x="2724345" y="6195738"/>
                <a:ext cx="6645897" cy="3582185"/>
              </a:xfrm>
              <a:prstGeom prst="rect">
                <a:avLst/>
              </a:prstGeom>
            </p:spPr>
          </p:pic>
        </p:grpSp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10"/>
            <a:srcRect l="12258" t="71203" r="32972" b="4467"/>
            <a:stretch/>
          </p:blipFill>
          <p:spPr>
            <a:xfrm>
              <a:off x="216816" y="6283751"/>
              <a:ext cx="2818616" cy="782551"/>
            </a:xfrm>
            <a:prstGeom prst="rect">
              <a:avLst/>
            </a:prstGeom>
          </p:spPr>
        </p:pic>
      </p:grpSp>
      <p:pic>
        <p:nvPicPr>
          <p:cNvPr id="42" name="Imagen 41"/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4" y="3441030"/>
            <a:ext cx="546756" cy="5467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28" y="3379924"/>
            <a:ext cx="546756" cy="5467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80" y="4536119"/>
            <a:ext cx="546756" cy="5467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3" name="Flecha derecha 42"/>
          <p:cNvSpPr/>
          <p:nvPr/>
        </p:nvSpPr>
        <p:spPr>
          <a:xfrm>
            <a:off x="2895192" y="3284878"/>
            <a:ext cx="150829" cy="8134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 derecha 47"/>
          <p:cNvSpPr/>
          <p:nvPr/>
        </p:nvSpPr>
        <p:spPr>
          <a:xfrm>
            <a:off x="5463916" y="3284878"/>
            <a:ext cx="150829" cy="8134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lecha derecha 48"/>
          <p:cNvSpPr/>
          <p:nvPr/>
        </p:nvSpPr>
        <p:spPr>
          <a:xfrm>
            <a:off x="8031726" y="3293934"/>
            <a:ext cx="150829" cy="8134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48" y="95253"/>
            <a:ext cx="4754838" cy="15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0" y="152400"/>
            <a:ext cx="3002799" cy="1181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005888" y="6122259"/>
            <a:ext cx="297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 smtClean="0">
                <a:solidFill>
                  <a:srgbClr val="7F7F7F"/>
                </a:solidFill>
              </a:rPr>
              <a:t>diseño presentación:</a:t>
            </a:r>
          </a:p>
          <a:p>
            <a:pPr algn="r"/>
            <a:r>
              <a:rPr lang="es-ES" sz="800" dirty="0" smtClean="0">
                <a:solidFill>
                  <a:schemeClr val="bg1">
                    <a:lumMod val="75000"/>
                  </a:schemeClr>
                </a:solidFill>
              </a:rPr>
              <a:t>Dirección General de Planificación Estratégica / Departamento de Información Geográfica</a:t>
            </a:r>
            <a:endParaRPr lang="es-E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048750" y="2079440"/>
            <a:ext cx="287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Dirección General</a:t>
            </a:r>
          </a:p>
          <a:p>
            <a:pPr algn="ctr"/>
            <a:r>
              <a:rPr lang="es-E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de Planificación Estratégica</a:t>
            </a:r>
            <a:endParaRPr lang="es-ES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44" y="0"/>
            <a:ext cx="5983169" cy="59860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214592"/>
            <a:ext cx="904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0D0D0D"/>
                </a:solidFill>
                <a:latin typeface="Gill Sans MT" panose="020B0502020104020203" pitchFamily="34" charset="0"/>
              </a:rPr>
              <a:t>El</a:t>
            </a:r>
            <a:r>
              <a:rPr lang="es-E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planmadre.madrid.es</a:t>
            </a:r>
            <a:endParaRPr lang="es-E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8920760" y="1764355"/>
            <a:ext cx="2682600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AGOTAMIENTO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DEL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SISTEMA</a:t>
            </a:r>
            <a:r>
              <a:rPr sz="1200" b="1" spc="-4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PLANEAMIENTO</a:t>
            </a: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URBANÍSTICO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8920760" y="2751115"/>
            <a:ext cx="288290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Gill Sans Std"/>
              </a:rPr>
              <a:t>2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RECONSIDERACIÓN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DEL</a:t>
            </a:r>
            <a:r>
              <a:rPr sz="1200" b="1" spc="-7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ÁMBITO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PRIORITARIO </a:t>
            </a:r>
            <a:r>
              <a:rPr sz="1200" b="1" spc="-2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PARA </a:t>
            </a:r>
            <a:r>
              <a:rPr sz="1200" b="1" spc="-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LA 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INTERVENCIÓN 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PÚBLICA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916539" y="3949455"/>
            <a:ext cx="275717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3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NECESIDAD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UN URBANISMO</a:t>
            </a:r>
            <a:r>
              <a:rPr sz="1200" b="1" spc="-7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MÁS</a:t>
            </a:r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 </a:t>
            </a:r>
            <a:r>
              <a:rPr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PARTICIPADO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904288" y="4956474"/>
            <a:ext cx="303974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4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MARCO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INTERNACIONAL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NUEVA</a:t>
            </a:r>
            <a:r>
              <a:rPr sz="1200" spc="-1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3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AGENDA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URBANA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MUNICIPAL</a:t>
            </a:r>
            <a:r>
              <a:rPr sz="1200" spc="-18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8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Y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LOS 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OBJETIVOS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DESARROLLO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SOSTENIBLE</a:t>
            </a: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8904288" y="1086240"/>
            <a:ext cx="30397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PREMISAS DE</a:t>
            </a:r>
            <a:r>
              <a:rPr lang="es-ES" sz="2400" spc="-7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lang="es-ES" sz="2400" spc="-1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PARTIDA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6" y="1073665"/>
            <a:ext cx="4787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8920760" y="1764355"/>
            <a:ext cx="2682600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AGOTAMIENTO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DEL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SISTEMA</a:t>
            </a:r>
            <a:r>
              <a:rPr sz="1200" b="1" spc="-4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PLANEAMIENTO</a:t>
            </a: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URBANÍSTICO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8920760" y="2751115"/>
            <a:ext cx="288290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2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RECONSIDERACIÓN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DEL</a:t>
            </a:r>
            <a:r>
              <a:rPr sz="1200" b="1" spc="-7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ÁMBITO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PRIORITARIO </a:t>
            </a:r>
            <a:r>
              <a:rPr sz="1200" b="1" spc="-2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PARA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LA 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INTERVENCIÓN 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PÚBLICA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916539" y="3949455"/>
            <a:ext cx="275717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Gill Sans Std"/>
              </a:rPr>
              <a:t>3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NECESIDAD </a:t>
            </a:r>
            <a:r>
              <a:rPr sz="1200" b="1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DE </a:t>
            </a:r>
            <a:r>
              <a:rPr sz="1200" b="1" spc="-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UN URBANISMO</a:t>
            </a:r>
            <a:r>
              <a:rPr sz="1200" b="1" spc="-7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MÁS</a:t>
            </a:r>
            <a:r>
              <a:rPr lang="es-ES" sz="12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 </a:t>
            </a:r>
            <a:r>
              <a:rPr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PARTICIPADO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904288" y="4956474"/>
            <a:ext cx="303974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4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MARCO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INTERNACIONAL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NUEVA</a:t>
            </a:r>
            <a:r>
              <a:rPr sz="1200" spc="-1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3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AGENDA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URBANA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MUNICIPAL</a:t>
            </a:r>
            <a:r>
              <a:rPr sz="1200" spc="-18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8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Y</a:t>
            </a:r>
            <a:r>
              <a:rPr sz="1200" spc="-10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LOS 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OBJETIVOS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 </a:t>
            </a:r>
            <a:r>
              <a:rPr sz="1200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DESARROLLO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"/>
              </a:rPr>
              <a:t>SOSTENIBLE</a:t>
            </a: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8904288" y="1086240"/>
            <a:ext cx="30397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PREMISAS DE</a:t>
            </a:r>
            <a:r>
              <a:rPr lang="es-ES" sz="2400" spc="-7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lang="es-ES" sz="2400" spc="-1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PARTIDA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32441" b="34518"/>
          <a:stretch/>
        </p:blipFill>
        <p:spPr>
          <a:xfrm>
            <a:off x="3990975" y="2771775"/>
            <a:ext cx="4721724" cy="1295400"/>
          </a:xfrm>
          <a:prstGeom prst="rect">
            <a:avLst/>
          </a:prstGeom>
        </p:spPr>
      </p:pic>
      <p:pic>
        <p:nvPicPr>
          <p:cNvPr id="1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5" y="2194013"/>
            <a:ext cx="2250188" cy="1693322"/>
          </a:xfrm>
          <a:prstGeom prst="rect">
            <a:avLst/>
          </a:prstGeom>
        </p:spPr>
      </p:pic>
      <p:pic>
        <p:nvPicPr>
          <p:cNvPr id="22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46" y="4706072"/>
            <a:ext cx="1538206" cy="1157539"/>
          </a:xfrm>
          <a:prstGeom prst="rect">
            <a:avLst/>
          </a:prstGeom>
        </p:spPr>
      </p:pic>
      <p:pic>
        <p:nvPicPr>
          <p:cNvPr id="20" name="Picture 2" descr="C:\Compartida\Ayuntamiento Madrid\Fotos\IMG_2950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43736" b="30510"/>
          <a:stretch/>
        </p:blipFill>
        <p:spPr bwMode="auto">
          <a:xfrm>
            <a:off x="3971924" y="4895850"/>
            <a:ext cx="47164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54071" b="15419"/>
          <a:stretch/>
        </p:blipFill>
        <p:spPr>
          <a:xfrm>
            <a:off x="4010024" y="638175"/>
            <a:ext cx="4678363" cy="1285875"/>
          </a:xfrm>
          <a:prstGeom prst="rect">
            <a:avLst/>
          </a:prstGeom>
        </p:spPr>
      </p:pic>
      <p:pic>
        <p:nvPicPr>
          <p:cNvPr id="21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54" y="531578"/>
            <a:ext cx="1970172" cy="148260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22432" r="14096" b="27239"/>
          <a:stretch/>
        </p:blipFill>
        <p:spPr>
          <a:xfrm>
            <a:off x="5276088" y="2358612"/>
            <a:ext cx="2560319" cy="1973207"/>
          </a:xfrm>
          <a:prstGeom prst="rect">
            <a:avLst/>
          </a:prstGeom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C:\Compartida\Ayuntamiento Madrid\Fotos\IMG_29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4" t="36793" r="13906" b="21360"/>
          <a:stretch/>
        </p:blipFill>
        <p:spPr bwMode="auto">
          <a:xfrm>
            <a:off x="5248656" y="4538791"/>
            <a:ext cx="2578608" cy="2027436"/>
          </a:xfrm>
          <a:prstGeom prst="rect">
            <a:avLst/>
          </a:prstGeom>
          <a:noFill/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8" t="42959" r="14055" b="9526"/>
          <a:stretch/>
        </p:blipFill>
        <p:spPr>
          <a:xfrm>
            <a:off x="5276088" y="149104"/>
            <a:ext cx="2542032" cy="2002536"/>
          </a:xfrm>
          <a:prstGeom prst="rect">
            <a:avLst/>
          </a:prstGeom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27"/>
          <p:cNvSpPr txBox="1"/>
          <p:nvPr/>
        </p:nvSpPr>
        <p:spPr>
          <a:xfrm>
            <a:off x="1829419" y="1663974"/>
            <a:ext cx="1876427" cy="3206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Ciudadanía</a:t>
            </a:r>
            <a:endParaRPr sz="20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7" name="object 28"/>
          <p:cNvSpPr txBox="1"/>
          <p:nvPr/>
        </p:nvSpPr>
        <p:spPr>
          <a:xfrm>
            <a:off x="1740651" y="3822081"/>
            <a:ext cx="4085792" cy="3206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Equipos</a:t>
            </a:r>
            <a:r>
              <a:rPr sz="2000" b="1" spc="-240" dirty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Técnicos</a:t>
            </a:r>
            <a:endParaRPr sz="20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8" name="object 29"/>
          <p:cNvSpPr txBox="1"/>
          <p:nvPr/>
        </p:nvSpPr>
        <p:spPr>
          <a:xfrm>
            <a:off x="1907305" y="5829901"/>
            <a:ext cx="2202936" cy="3206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Administración</a:t>
            </a:r>
            <a:endParaRPr sz="2000" dirty="0"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1" r="75365" b="15419"/>
          <a:stretch/>
        </p:blipFill>
        <p:spPr>
          <a:xfrm>
            <a:off x="227013" y="638175"/>
            <a:ext cx="1525587" cy="12858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1" r="75500" b="34518"/>
          <a:stretch/>
        </p:blipFill>
        <p:spPr>
          <a:xfrm>
            <a:off x="191329" y="2810908"/>
            <a:ext cx="1523172" cy="1295400"/>
          </a:xfrm>
          <a:prstGeom prst="rect">
            <a:avLst/>
          </a:prstGeom>
        </p:spPr>
      </p:pic>
      <p:pic>
        <p:nvPicPr>
          <p:cNvPr id="28" name="Picture 2" descr="C:\Compartida\Ayuntamiento Madrid\Fotos\IMG_2950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1" r="75058" b="30509"/>
          <a:stretch/>
        </p:blipFill>
        <p:spPr bwMode="auto">
          <a:xfrm>
            <a:off x="227013" y="4829175"/>
            <a:ext cx="1544637" cy="128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8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8920760" y="1764355"/>
            <a:ext cx="2682600" cy="77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AGOTAMIENTO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DEL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SISTEMA</a:t>
            </a:r>
            <a:r>
              <a:rPr sz="1200" b="1" spc="-4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DE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PLANEAMIENTO</a:t>
            </a:r>
            <a:r>
              <a:rPr sz="1200" b="1" spc="-25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GillSans-SemiBold"/>
              </a:rPr>
              <a:t>URBANÍSTICO</a:t>
            </a:r>
            <a:endParaRPr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8920760" y="2751115"/>
            <a:ext cx="288290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2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RECONSIDERACIÓN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DEL</a:t>
            </a:r>
            <a:r>
              <a:rPr sz="1200" b="1" spc="-7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ÁMBITO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PRIORITARIO </a:t>
            </a:r>
            <a:r>
              <a:rPr sz="1200" b="1" spc="-2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PARA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LA </a:t>
            </a:r>
            <a:r>
              <a:rPr sz="1200" b="1" spc="-1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INTERVENCIÓN 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PÚBLICA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916539" y="3949455"/>
            <a:ext cx="275717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 Sans Std"/>
              </a:rPr>
              <a:t>3</a:t>
            </a:r>
            <a:endParaRPr sz="28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NECESIDAD </a:t>
            </a:r>
            <a:r>
              <a:rPr sz="12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DE </a:t>
            </a:r>
            <a:r>
              <a:rPr sz="1200" b="1" spc="-5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UN URBANISMO</a:t>
            </a:r>
            <a:r>
              <a:rPr sz="1200" b="1" spc="-7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</a:t>
            </a:r>
            <a:r>
              <a:rPr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MÁS</a:t>
            </a:r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  </a:t>
            </a:r>
            <a:r>
              <a:rPr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PARTICIPADO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904288" y="4956474"/>
            <a:ext cx="3039745" cy="959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Gill Sans Std"/>
              </a:rPr>
              <a:t>4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Gill Sans Std"/>
            </a:endParaRPr>
          </a:p>
          <a:p>
            <a:pPr marL="12700">
              <a:lnSpc>
                <a:spcPts val="1280"/>
              </a:lnSpc>
            </a:pPr>
            <a:r>
              <a:rPr sz="1200" b="1" spc="-15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MARCO</a:t>
            </a:r>
            <a:r>
              <a:rPr sz="1200" b="1" spc="-10" dirty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 INTERNACIONAL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  <a:p>
            <a:pPr marL="12700" marR="5080">
              <a:lnSpc>
                <a:spcPct val="100000"/>
              </a:lnSpc>
            </a:pPr>
            <a:r>
              <a:rPr sz="1200" spc="-2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NUEVA</a:t>
            </a:r>
            <a:r>
              <a:rPr sz="1200" spc="-13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lang="es-ES" sz="1200" spc="-13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AGENDA</a:t>
            </a:r>
            <a:r>
              <a:rPr sz="1200" spc="-1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URBANA</a:t>
            </a:r>
            <a:r>
              <a:rPr sz="1200" spc="-1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1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MUN</a:t>
            </a:r>
            <a:r>
              <a:rPr lang="es-ES" sz="1200" spc="-1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DIAL </a:t>
            </a:r>
            <a:r>
              <a:rPr sz="1200" spc="-18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Y</a:t>
            </a:r>
            <a:r>
              <a:rPr sz="1200" spc="-1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LOS  </a:t>
            </a:r>
            <a:r>
              <a:rPr sz="1200" spc="-1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OBJETIVOS </a:t>
            </a:r>
            <a:r>
              <a:rPr sz="120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de </a:t>
            </a:r>
            <a:r>
              <a:rPr sz="1200" spc="-1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DESARROLLO</a:t>
            </a:r>
            <a:r>
              <a:rPr sz="1200" spc="-3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 </a:t>
            </a:r>
            <a:r>
              <a:rPr sz="1200" dirty="0">
                <a:solidFill>
                  <a:schemeClr val="bg1"/>
                </a:solidFill>
                <a:latin typeface="Gill Sans MT" panose="020B0502020104020203" pitchFamily="34" charset="0"/>
                <a:cs typeface="Gill Sans"/>
              </a:rPr>
              <a:t>SOSTENIBLE</a:t>
            </a:r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8904288" y="1086240"/>
            <a:ext cx="303974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PREMISAS DE</a:t>
            </a:r>
            <a:r>
              <a:rPr lang="es-ES" sz="2400" spc="-75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 </a:t>
            </a:r>
            <a:r>
              <a:rPr lang="es-ES" sz="2400" spc="-1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PARTIDA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1764356"/>
            <a:ext cx="8636241" cy="42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8920760" y="2111827"/>
            <a:ext cx="268260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Gill Sans MT" panose="020B0502020104020203" pitchFamily="34" charset="0"/>
                <a:cs typeface="Lato"/>
              </a:rPr>
              <a:t>1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lang="es-ES"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REEQUILIBRIO TERRITORIAL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8916539" y="1089025"/>
            <a:ext cx="3039745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EJES DE LA REGENERACIÓN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9273684" y="3288795"/>
            <a:ext cx="268260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sz="28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1</a:t>
            </a:r>
            <a:r>
              <a:rPr lang="es-ES" sz="28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20 </a:t>
            </a:r>
            <a:r>
              <a:rPr lang="es-ES"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APIRU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9273684" y="3938417"/>
            <a:ext cx="268260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43% </a:t>
            </a:r>
            <a:r>
              <a:rPr lang="es-ES"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población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9273684" y="4626485"/>
            <a:ext cx="268260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590.747 </a:t>
            </a:r>
            <a:r>
              <a:rPr lang="es-ES" sz="1200" b="1" spc="-25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GillSans-SemiBold"/>
              </a:rPr>
              <a:t>viviendas</a:t>
            </a:r>
            <a:endParaRPr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379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3584" cy="6858000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8920760" y="2111827"/>
            <a:ext cx="268260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rgbClr val="C00000"/>
                </a:solidFill>
                <a:latin typeface="Gill Sans MT" panose="020B0502020104020203" pitchFamily="34" charset="0"/>
                <a:cs typeface="Lato"/>
              </a:rPr>
              <a:t>2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lang="es-ES"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ESPACIO PÚBLICO  Y MOVILIDAD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8916539" y="1089025"/>
            <a:ext cx="3039745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EJES DE LA REGENERACIÓN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9273684" y="2938932"/>
            <a:ext cx="268260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2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Más de </a:t>
            </a:r>
            <a:r>
              <a:rPr lang="es-ES" sz="28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400 </a:t>
            </a:r>
            <a:r>
              <a:rPr lang="es-ES" sz="12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has. afectadas</a:t>
            </a:r>
            <a:endParaRPr sz="7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9273684" y="3478291"/>
            <a:ext cx="2918316" cy="2539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Lato"/>
              </a:rPr>
              <a:t>CRITERIOS de PROYECTO</a:t>
            </a:r>
          </a:p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Accesibilidad</a:t>
            </a:r>
          </a:p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Sostenibilidad</a:t>
            </a:r>
          </a:p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Gestión Sostenible del agua</a:t>
            </a:r>
          </a:p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Diseño urbano</a:t>
            </a:r>
          </a:p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Lato"/>
              </a:rPr>
              <a:t>Uso social del espacio</a:t>
            </a:r>
            <a:endParaRPr sz="9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Gill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198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t="41229" r="37306" b="17644"/>
          <a:stretch/>
        </p:blipFill>
        <p:spPr>
          <a:xfrm>
            <a:off x="113123" y="2780907"/>
            <a:ext cx="2577512" cy="26583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7306"/>
          <a:stretch/>
        </p:blipFill>
        <p:spPr>
          <a:xfrm>
            <a:off x="113122" y="115888"/>
            <a:ext cx="2537415" cy="6463817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8920760" y="2111827"/>
            <a:ext cx="268260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rgbClr val="C00000"/>
                </a:solidFill>
                <a:latin typeface="Gill Sans MT" panose="020B0502020104020203" pitchFamily="34" charset="0"/>
                <a:cs typeface="Lato"/>
              </a:rPr>
              <a:t>2</a:t>
            </a:r>
            <a:endParaRPr sz="2800" dirty="0">
              <a:solidFill>
                <a:srgbClr val="C00000"/>
              </a:solidFill>
              <a:latin typeface="Gill Sans MT" panose="020B0502020104020203" pitchFamily="34" charset="0"/>
              <a:cs typeface="Lato"/>
            </a:endParaRPr>
          </a:p>
          <a:p>
            <a:pPr marL="12700">
              <a:lnSpc>
                <a:spcPts val="1280"/>
              </a:lnSpc>
            </a:pPr>
            <a:r>
              <a:rPr lang="es-ES" sz="1200" b="1" spc="-25" dirty="0" smtClean="0">
                <a:solidFill>
                  <a:schemeClr val="bg1"/>
                </a:solidFill>
                <a:latin typeface="Gill Sans MT" panose="020B0502020104020203" pitchFamily="34" charset="0"/>
                <a:cs typeface="GillSans-SemiBold"/>
              </a:rPr>
              <a:t>ESPACIO PÚBLICO  Y MOVILIDAD</a:t>
            </a:r>
            <a:endParaRPr sz="1200" dirty="0">
              <a:solidFill>
                <a:schemeClr val="bg1"/>
              </a:solidFill>
              <a:latin typeface="Gill Sans MT" panose="020B0502020104020203" pitchFamily="34" charset="0"/>
              <a:cs typeface="GillSans-SemiBold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8916539" y="1089025"/>
            <a:ext cx="3039745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 smtClean="0">
                <a:solidFill>
                  <a:schemeClr val="bg1"/>
                </a:solidFill>
                <a:latin typeface="Gill Sans MT" panose="020B0502020104020203" pitchFamily="34" charset="0"/>
                <a:cs typeface="Gill Sans Std"/>
              </a:rPr>
              <a:t>EJES DE LA REGENERACIÓN</a:t>
            </a:r>
            <a:endParaRPr lang="es-ES" sz="2400" spc="-100" dirty="0">
              <a:solidFill>
                <a:schemeClr val="bg1"/>
              </a:solidFill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t="2841" r="47881" b="883"/>
          <a:stretch/>
        </p:blipFill>
        <p:spPr bwMode="auto">
          <a:xfrm>
            <a:off x="5722069" y="115888"/>
            <a:ext cx="2630079" cy="645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987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r="32480"/>
          <a:stretch/>
        </p:blipFill>
        <p:spPr bwMode="auto">
          <a:xfrm>
            <a:off x="2818615" y="115888"/>
            <a:ext cx="27432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t="48190" r="47881" b="15145"/>
          <a:stretch/>
        </p:blipFill>
        <p:spPr bwMode="auto">
          <a:xfrm>
            <a:off x="5724876" y="3562183"/>
            <a:ext cx="2630079" cy="245695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7"/>
          <p:cNvSpPr txBox="1"/>
          <p:nvPr/>
        </p:nvSpPr>
        <p:spPr>
          <a:xfrm>
            <a:off x="17523" y="445227"/>
            <a:ext cx="2651595" cy="382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Gran Vía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5" name="object 27"/>
          <p:cNvSpPr txBox="1"/>
          <p:nvPr/>
        </p:nvSpPr>
        <p:spPr>
          <a:xfrm>
            <a:off x="2807857" y="445227"/>
            <a:ext cx="2753958" cy="382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Plaza de España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  <p:sp>
        <p:nvSpPr>
          <p:cNvPr id="16" name="object 27"/>
          <p:cNvSpPr txBox="1"/>
          <p:nvPr/>
        </p:nvSpPr>
        <p:spPr>
          <a:xfrm>
            <a:off x="5700553" y="445227"/>
            <a:ext cx="2651595" cy="75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 smtClean="0">
                <a:solidFill>
                  <a:srgbClr val="FFFFFF"/>
                </a:solidFill>
                <a:latin typeface="Gill Sans MT" panose="020B0502020104020203" pitchFamily="34" charset="0"/>
                <a:cs typeface="Gill Sans Std"/>
              </a:rPr>
              <a:t>Movilidad sostenible</a:t>
            </a:r>
            <a:endParaRPr sz="2400" dirty="0">
              <a:latin typeface="Gill Sans MT" panose="020B0502020104020203" pitchFamily="34" charset="0"/>
              <a:cs typeface="Gill Sans Std"/>
            </a:endParaRPr>
          </a:p>
        </p:txBody>
      </p:sp>
      <p:pic>
        <p:nvPicPr>
          <p:cNvPr id="20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2" r="29342" b="42641"/>
          <a:stretch/>
        </p:blipFill>
        <p:spPr bwMode="auto">
          <a:xfrm>
            <a:off x="103695" y="3513639"/>
            <a:ext cx="2582944" cy="247572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r="9223"/>
          <a:stretch/>
        </p:blipFill>
        <p:spPr>
          <a:xfrm>
            <a:off x="2799761" y="3513639"/>
            <a:ext cx="2752627" cy="24764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1" name="CuadroTexto 20"/>
          <p:cNvSpPr txBox="1"/>
          <p:nvPr/>
        </p:nvSpPr>
        <p:spPr>
          <a:xfrm>
            <a:off x="5735639" y="1357458"/>
            <a:ext cx="2616510" cy="181588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30 km. Nuevos itinerarios ciclistas al año</a:t>
            </a:r>
          </a:p>
          <a:p>
            <a:pPr algn="ctr"/>
            <a:endParaRPr lang="es-ES" sz="1600" kern="0" dirty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APR Madrid Central</a:t>
            </a:r>
          </a:p>
          <a:p>
            <a:pPr algn="ctr"/>
            <a:endParaRPr lang="es-ES" sz="1600" kern="0" dirty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Regulación viario 30 km/h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821276" y="1370499"/>
            <a:ext cx="2636844" cy="206210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Pasillo arbolado entre parque del Oeste / jardines de Sabatini / Madrid Río</a:t>
            </a:r>
          </a:p>
          <a:p>
            <a:pPr algn="ctr"/>
            <a:endParaRPr lang="es-ES" sz="1600" kern="0" dirty="0" smtClean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50% reducción de tráfico</a:t>
            </a:r>
          </a:p>
          <a:p>
            <a:pPr algn="ctr"/>
            <a:endParaRPr lang="es-ES" sz="1600" kern="0" dirty="0" smtClean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1.050 árboles más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7732" y="1370499"/>
            <a:ext cx="2636844" cy="230832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6.800 m² nuevo espacio peatonal</a:t>
            </a:r>
          </a:p>
          <a:p>
            <a:pPr algn="ctr"/>
            <a:endParaRPr lang="es-ES" sz="1600" kern="0" dirty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Carril bici y </a:t>
            </a:r>
            <a:r>
              <a:rPr lang="es-ES" sz="1600" kern="0" dirty="0" err="1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ciclocarril</a:t>
            </a:r>
            <a:endParaRPr lang="es-ES" sz="1600" kern="0" dirty="0" smtClean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s-ES" sz="1600" kern="0" dirty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Carril exclusivo bus-taxi</a:t>
            </a:r>
          </a:p>
          <a:p>
            <a:pPr algn="ctr"/>
            <a:endParaRPr lang="es-ES" sz="1600" kern="0" dirty="0">
              <a:solidFill>
                <a:schemeClr val="bg1"/>
              </a:solidFill>
              <a:latin typeface="Gill Sans MT" panose="020B0502020104020203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ES" sz="1600" kern="0" dirty="0" smtClean="0">
                <a:solidFill>
                  <a:schemeClr val="bg1"/>
                </a:solidFill>
                <a:latin typeface="Gill Sans MT" panose="020B0502020104020203" pitchFamily="34" charset="0"/>
                <a:ea typeface="Verdana" pitchFamily="34" charset="0"/>
                <a:cs typeface="Verdana" pitchFamily="34" charset="0"/>
              </a:rPr>
              <a:t>248 árboles más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AD130F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</TotalTime>
  <Words>1101</Words>
  <Application>Microsoft Office PowerPoint</Application>
  <PresentationFormat>Panorámica</PresentationFormat>
  <Paragraphs>430</Paragraphs>
  <Slides>35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Gill Sans</vt:lpstr>
      <vt:lpstr>Gill Sans Light</vt:lpstr>
      <vt:lpstr>Gill Sans MT</vt:lpstr>
      <vt:lpstr>Gill Sans Std</vt:lpstr>
      <vt:lpstr>GillSans-SemiBold</vt:lpstr>
      <vt:lpstr>Lato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INFORMATICA AYUNTAMIENTO DE MADRID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IAM</dc:creator>
  <cp:lastModifiedBy>Villacañas Beades, Silvia</cp:lastModifiedBy>
  <cp:revision>242</cp:revision>
  <cp:lastPrinted>2018-03-15T12:33:40Z</cp:lastPrinted>
  <dcterms:created xsi:type="dcterms:W3CDTF">2018-03-05T10:48:13Z</dcterms:created>
  <dcterms:modified xsi:type="dcterms:W3CDTF">2018-05-23T14:15:34Z</dcterms:modified>
</cp:coreProperties>
</file>