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3"/>
  </p:notesMasterIdLst>
  <p:sldIdLst>
    <p:sldId id="256" r:id="rId3"/>
    <p:sldId id="357" r:id="rId4"/>
    <p:sldId id="378" r:id="rId5"/>
    <p:sldId id="257" r:id="rId6"/>
    <p:sldId id="258" r:id="rId7"/>
    <p:sldId id="260" r:id="rId8"/>
    <p:sldId id="259" r:id="rId9"/>
    <p:sldId id="371" r:id="rId10"/>
    <p:sldId id="370" r:id="rId11"/>
    <p:sldId id="375" r:id="rId12"/>
    <p:sldId id="374" r:id="rId13"/>
    <p:sldId id="369" r:id="rId14"/>
    <p:sldId id="367" r:id="rId15"/>
    <p:sldId id="368" r:id="rId16"/>
    <p:sldId id="376" r:id="rId17"/>
    <p:sldId id="366" r:id="rId18"/>
    <p:sldId id="377" r:id="rId19"/>
    <p:sldId id="380" r:id="rId20"/>
    <p:sldId id="365" r:id="rId21"/>
    <p:sldId id="3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47E94-CA39-43E1-8C3C-525A05B71334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4351D-A1B3-4C63-80DE-46573BF91B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70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24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2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01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04817-3D26-48EF-9F3D-30D02CEE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3946E2-7CF1-45A2-8A97-7F08AB6E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D00436-8F62-4C8C-BEF8-C40CB2EA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683FA1-6F60-4DB9-A12B-88FF729A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36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E65F7-3144-4264-994B-CD72C4A21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21D766-3029-4532-B0B5-EA0F5EA27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946BD-2350-4FB6-8A73-05E2F48F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AC36CA7-1BD5-4526-A93A-62631071303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668E8-7933-4A65-A427-12254FA6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00DAA-5CC6-435B-A0D2-43401560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D9EFAC-97A6-41AA-8515-7F429090E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041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894D8-6F94-43B0-B998-3F8681D7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975BD3-51F6-40B6-A946-883B7E99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2DE3F-024B-4942-B6CB-97DEC9DF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AC36CA7-1BD5-4526-A93A-62631071303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2378F4-8BCC-4893-9361-20596ABA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71BE4-D984-4B8C-9A23-30795DF2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D9EFAC-97A6-41AA-8515-7F429090E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64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9034E-A781-45D6-8F7A-EB5F80FD8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0DABA3-AEF7-42B5-AD05-FA877B423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80D6C-59A7-42C7-97D5-F6322CA2F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AC36CA7-1BD5-4526-A93A-62631071303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48A66C-E389-456D-BD45-AEA02E77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9BD765-A9E3-42DF-AAEC-451D77E7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D9EFAC-97A6-41AA-8515-7F429090E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4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6BB87-D997-4309-8853-55738BE4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2D47C6-CBB4-4704-B960-03F26331D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FEB007-0FC8-4BCA-AE2C-20B567F26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02AD05-FD82-47B0-82AC-687FF707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AC36CA7-1BD5-4526-A93A-62631071303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35BDDB-3D20-42BD-9116-071A25B9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4E8DFC-358A-4E50-81D7-27634BAC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D9EFAC-97A6-41AA-8515-7F429090E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50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04FBF-4B98-4546-9A1C-9DE1F515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FE5BCA-BDAB-4E32-A386-26C164313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228FF3-80AA-41A8-94E7-E4C7E42D6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5FF4CC-FCA3-44CA-91EE-6420EDD7A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F3DC63-A809-4522-896D-B6919F036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129982-EFD9-4A4B-8E37-8FFE964B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AC36CA7-1BD5-4526-A93A-62631071303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BE611-076E-41B9-8AB6-82DD56BA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C09A29-5FEF-47C3-A40F-DB04ED8F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D9EFAC-97A6-41AA-8515-7F429090E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683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2B6E4-324F-416E-A5E8-CAC0DA96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EC8405-1712-4E04-9040-788890C8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AC36CA7-1BD5-4526-A93A-62631071303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2CAD80-C362-4EE9-9B46-2860E1C0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930EB1-6A96-4370-852C-12F1F784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D9EFAC-97A6-41AA-8515-7F429090E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6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B80DCC-6307-4AC8-836E-E104D397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AC36CA7-1BD5-4526-A93A-62631071303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01F12-6A7B-47F7-B52B-5EA3346C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F2A941-155C-45BC-9178-77A244B9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D9EFAC-97A6-41AA-8515-7F429090E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43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337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76033-E1DB-4C73-A61C-1342BA3A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5B9431-3CCF-4019-BC1E-A651AA325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6BA22F-A74A-4476-B4A1-A55C3C9DC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1D7E86-80BE-4D52-9A09-687CF7BF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AC36CA7-1BD5-4526-A93A-62631071303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3135C5-6825-4ED5-8693-3CC84649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6E3E1C-23D6-4E61-9C41-4AB83945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D9EFAC-97A6-41AA-8515-7F429090E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85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22B90-88C0-44C7-A356-98F1EF06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0A5A18-17BD-4175-AFC4-DA7E4E64F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B2987-766F-4799-952A-5E98B27F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815994-74F5-4A0F-A468-CDEBAD9F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AC36CA7-1BD5-4526-A93A-62631071303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1D4C97-4985-42F1-BBD7-4FDA2952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381CFC-4FF2-4A84-A03C-2AD72FA2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D9EFAC-97A6-41AA-8515-7F429090E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08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5F679-AE86-4923-B7D7-CB31A281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E0263-62C6-4395-84CE-C2577FB4F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D355B-B138-4E2D-BA56-1F20D564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AC36CA7-1BD5-4526-A93A-62631071303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E2B2EE-A808-4F96-B93B-1B6543C4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FBEB71-E54E-4F89-8B94-D57B8673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D9EFAC-97A6-41AA-8515-7F429090E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066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D4DE41-8623-4F53-95B9-F254EFDEE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A6A076-7ED3-4988-884A-98AED645C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C7E36-A128-4693-B045-6EEA88B9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AC36CA7-1BD5-4526-A93A-62631071303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BA67A-4AE8-4A87-938F-E45E509B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E62C88-467B-467A-A559-4A5D24D6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D9EFAC-97A6-41AA-8515-7F429090E8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62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69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62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56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38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34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05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9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B62A-521A-4F3C-AADF-02CF0D6128C1}" type="datetimeFigureOut">
              <a:rPr lang="es-ES" smtClean="0"/>
              <a:t>08/02/2022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D99E1-AC9E-43BD-B9B3-49C040741B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34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5A2DEE-11F2-483B-8738-956ACCB3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0CCF9E-70CD-4D2F-A0F4-F2A88A56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482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drid&amp;#39;s neighborhoods: a guide to the Spanish capital | Expatica">
            <a:extLst>
              <a:ext uri="{FF2B5EF4-FFF2-40B4-BE49-F238E27FC236}">
                <a16:creationId xmlns:a16="http://schemas.microsoft.com/office/drawing/2014/main" id="{0F73C92B-4E1E-475C-8FAF-BD6FAFCCF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09801"/>
            <a:ext cx="9143016" cy="464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4 Forma libre">
            <a:extLst>
              <a:ext uri="{FF2B5EF4-FFF2-40B4-BE49-F238E27FC236}">
                <a16:creationId xmlns:a16="http://schemas.microsoft.com/office/drawing/2014/main" id="{1424EECF-6AA3-4A4C-91D8-9E9463DF137D}"/>
              </a:ext>
            </a:extLst>
          </p:cNvPr>
          <p:cNvSpPr/>
          <p:nvPr/>
        </p:nvSpPr>
        <p:spPr>
          <a:xfrm rot="10800000" flipH="1" flipV="1">
            <a:off x="-152400" y="2209801"/>
            <a:ext cx="9332912" cy="4675582"/>
          </a:xfrm>
          <a:custGeom>
            <a:avLst/>
            <a:gdLst>
              <a:gd name="connsiteX0" fmla="*/ 8820443 w 8820443"/>
              <a:gd name="connsiteY0" fmla="*/ 0 h 4079631"/>
              <a:gd name="connsiteX1" fmla="*/ 8806375 w 8820443"/>
              <a:gd name="connsiteY1" fmla="*/ 4065563 h 4079631"/>
              <a:gd name="connsiteX2" fmla="*/ 0 w 8820443"/>
              <a:gd name="connsiteY2" fmla="*/ 4079631 h 4079631"/>
              <a:gd name="connsiteX3" fmla="*/ 8820443 w 8820443"/>
              <a:gd name="connsiteY3" fmla="*/ 0 h 407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0443" h="4079631">
                <a:moveTo>
                  <a:pt x="8820443" y="0"/>
                </a:moveTo>
                <a:cubicBezTo>
                  <a:pt x="8815754" y="1355188"/>
                  <a:pt x="8811064" y="2710375"/>
                  <a:pt x="8806375" y="4065563"/>
                </a:cubicBezTo>
                <a:lnTo>
                  <a:pt x="0" y="4079631"/>
                </a:lnTo>
                <a:lnTo>
                  <a:pt x="8820443" y="0"/>
                </a:lnTo>
                <a:close/>
              </a:path>
            </a:pathLst>
          </a:custGeom>
          <a:solidFill>
            <a:srgbClr val="51B9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5 CuadroTexto">
            <a:extLst>
              <a:ext uri="{FF2B5EF4-FFF2-40B4-BE49-F238E27FC236}">
                <a16:creationId xmlns:a16="http://schemas.microsoft.com/office/drawing/2014/main" id="{8808B81C-1094-46C1-9500-AF1C7B80CDB5}"/>
              </a:ext>
            </a:extLst>
          </p:cNvPr>
          <p:cNvSpPr txBox="1"/>
          <p:nvPr/>
        </p:nvSpPr>
        <p:spPr>
          <a:xfrm>
            <a:off x="1979712" y="424020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E1</a:t>
            </a:r>
          </a:p>
          <a:p>
            <a:pPr algn="r"/>
            <a:r>
              <a:rPr lang="es-E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Diseño y planificación </a:t>
            </a:r>
          </a:p>
          <a:p>
            <a:pPr algn="r"/>
            <a:r>
              <a:rPr lang="es-E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desarrollo del PEAUM</a:t>
            </a:r>
          </a:p>
          <a:p>
            <a:pPr algn="r"/>
            <a:r>
              <a:rPr lang="es-E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Presentación GT1. Estrategia – Mesa de Accesibilidad   -   10 de febrero de 2022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EC2719-3921-4E5F-84CF-94706C28AEC0}"/>
              </a:ext>
            </a:extLst>
          </p:cNvPr>
          <p:cNvSpPr txBox="1">
            <a:spLocks/>
          </p:cNvSpPr>
          <p:nvPr/>
        </p:nvSpPr>
        <p:spPr>
          <a:xfrm>
            <a:off x="399256" y="1318322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noProof="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PLAN ESTRATÉGICO DE ACCESIBILIDAD UNIVERSAL PARA LA CIUDAD DE MADRID - PEAUM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8F9B4B80-6DF2-4186-89B1-1CC1A9BE33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886" y="369440"/>
            <a:ext cx="1206500" cy="494030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CE48D9D1-F571-4F81-BD78-27FB5A5AC0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101046" y="369440"/>
            <a:ext cx="1527810" cy="441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8506506-2431-4FF7-A3B2-243756B5858D}"/>
              </a:ext>
            </a:extLst>
          </p:cNvPr>
          <p:cNvSpPr/>
          <p:nvPr/>
        </p:nvSpPr>
        <p:spPr>
          <a:xfrm>
            <a:off x="5375751" y="6243955"/>
            <a:ext cx="3846512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7901AF-DF8C-4CB9-85D4-E8971347B6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2056" y="6315710"/>
            <a:ext cx="3870960" cy="542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27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F162C04-21E2-43C1-9AC5-6965DABFD55E}"/>
              </a:ext>
            </a:extLst>
          </p:cNvPr>
          <p:cNvSpPr/>
          <p:nvPr/>
        </p:nvSpPr>
        <p:spPr>
          <a:xfrm>
            <a:off x="0" y="736600"/>
            <a:ext cx="5346700" cy="388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E669F92F-A2BB-4E0F-92B3-A0F2D9330C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2065961"/>
            <a:ext cx="8763000" cy="3172350"/>
          </a:xfrm>
          <a:prstGeom prst="rect">
            <a:avLst/>
          </a:prstGeom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EC4AF96F-8DCE-41F2-9987-40858DAE766F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SÍNTESIS DEL PROCESO DE ELABORACIÓN DEL PEAUM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ANÁLISIS DE SITUACIÓN ACTUAL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8233AC29-62CA-48B4-A21B-CEF6B4F36D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1900" y="2065961"/>
            <a:ext cx="3911600" cy="3172350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7A954E8-6AA8-40CF-95A8-C1C9E2DE11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C7352E76-B6E4-457B-831B-30FD58AFB4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141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EAF8050-B7E6-433D-A378-80BB74037651}"/>
              </a:ext>
            </a:extLst>
          </p:cNvPr>
          <p:cNvSpPr/>
          <p:nvPr/>
        </p:nvSpPr>
        <p:spPr>
          <a:xfrm>
            <a:off x="0" y="260648"/>
            <a:ext cx="5346700" cy="388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B3A0A82D-9B8E-4500-8B37-EA50CF3F80D6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ANÁLISIS DE LA SITUACIÓN ACTUAL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INFORMACIÓN PARTICIPATIVA 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INTERNA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F3B00A-3760-4A54-934A-34CE265E4561}"/>
              </a:ext>
            </a:extLst>
          </p:cNvPr>
          <p:cNvSpPr txBox="1"/>
          <p:nvPr/>
        </p:nvSpPr>
        <p:spPr>
          <a:xfrm>
            <a:off x="251520" y="1439822"/>
            <a:ext cx="8892480" cy="26617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Áreas y organismos considerados en el análisis de la situación actual: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Áreas de Gobierno y Áreas Delegadas, Direcciones Generales y Empresas Mixtas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Distritos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Organismos Autónomos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Empresas Municipales 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Otros Órganos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9E3CE8-52C3-4A30-A090-20049CBE6A55}"/>
              </a:ext>
            </a:extLst>
          </p:cNvPr>
          <p:cNvSpPr txBox="1"/>
          <p:nvPr/>
        </p:nvSpPr>
        <p:spPr>
          <a:xfrm>
            <a:off x="2413000" y="3732529"/>
            <a:ext cx="6731000" cy="2276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Aspectos a identificar: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Funciones relacionadas con la AU.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Grado de afectación 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tiene la implantación de la AU.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Tipo de 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acciones participativas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relacionadas con la AU.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7F6F91F0-57F7-443E-B12A-17AD765573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1B9ABCF0-2075-445D-B0D6-A0831651A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103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FFE0116-335C-432D-BAE3-0370DB82469D}"/>
              </a:ext>
            </a:extLst>
          </p:cNvPr>
          <p:cNvSpPr/>
          <p:nvPr/>
        </p:nvSpPr>
        <p:spPr>
          <a:xfrm>
            <a:off x="0" y="260648"/>
            <a:ext cx="5346700" cy="388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B3A0A82D-9B8E-4500-8B37-EA50CF3F80D6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ANÁLISIS DE LA SITUACIÓN ACTUAL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INFORMACIÓN PARTICIPATIVA 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INTERNA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9C9762-964B-4578-AD44-47C2F9CB67A0}"/>
              </a:ext>
            </a:extLst>
          </p:cNvPr>
          <p:cNvSpPr txBox="1"/>
          <p:nvPr/>
        </p:nvSpPr>
        <p:spPr>
          <a:xfrm>
            <a:off x="698500" y="2252011"/>
            <a:ext cx="8445500" cy="2739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Objetivos: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Obtener un retrato de la práctica existente, necesidades y procesos de implantación de la accesibilidad en las ÁREAS, DISTRITOS Y OTROS ORGANISMOS MUNICIPALES durante los últimos 5 a 10 años.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Identificar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las dificultades encontradas en el proceso y la potencial existencia de objetivos operativos no cumplidos o frustrados por diversas causas. </a:t>
            </a: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F8DDCF8D-1146-4B67-ACA3-4376675A0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0BF9C99D-B9E2-4F34-B7F9-2195D681EE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827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BCF85A3-B125-4125-B01C-C9D7B1D4BEE7}"/>
              </a:ext>
            </a:extLst>
          </p:cNvPr>
          <p:cNvSpPr/>
          <p:nvPr/>
        </p:nvSpPr>
        <p:spPr>
          <a:xfrm>
            <a:off x="0" y="260648"/>
            <a:ext cx="5346700" cy="388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FAEEADA4-5D1C-47CE-B663-67BAC126EA40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ANÁLISIS DE LA SITUACIÓN ACTUAL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INFORMACIÓN PARTICIPATIVA 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INTERNA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5BCC504-757B-4AFB-A90F-81CF61E34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91594"/>
              </p:ext>
            </p:extLst>
          </p:nvPr>
        </p:nvGraphicFramePr>
        <p:xfrm>
          <a:off x="960240" y="2421946"/>
          <a:ext cx="7520880" cy="2014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7880">
                  <a:extLst>
                    <a:ext uri="{9D8B030D-6E8A-4147-A177-3AD203B41FA5}">
                      <a16:colId xmlns:a16="http://schemas.microsoft.com/office/drawing/2014/main" val="23518726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1506014562"/>
                    </a:ext>
                  </a:extLst>
                </a:gridCol>
              </a:tblGrid>
              <a:tr h="588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Tipo de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entidad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572" marR="6057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Metodología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participativa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primaria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572" marR="6057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63871"/>
                  </a:ext>
                </a:extLst>
              </a:tr>
              <a:tr h="468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Afectación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alta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572" marR="605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Entrevista en profundidad y/o cuestionario</a:t>
                      </a:r>
                      <a:endParaRPr lang="es-E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572" marR="605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37923"/>
                  </a:ext>
                </a:extLst>
              </a:tr>
              <a:tr h="50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Afectación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media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572" marR="6057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Cuestionario e-mail</a:t>
                      </a:r>
                      <a:endParaRPr lang="es-E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572" marR="6057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37373"/>
                  </a:ext>
                </a:extLst>
              </a:tr>
              <a:tr h="453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Afectación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baja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572" marR="605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Cuestionario</a:t>
                      </a:r>
                      <a:r>
                        <a:rPr lang="es-E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e-mail</a:t>
                      </a:r>
                      <a:endParaRPr lang="es-E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0572" marR="605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4328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6EEC406-18AB-465E-B09F-4DFBC21F5A04}"/>
              </a:ext>
            </a:extLst>
          </p:cNvPr>
          <p:cNvSpPr txBox="1"/>
          <p:nvPr/>
        </p:nvSpPr>
        <p:spPr>
          <a:xfrm>
            <a:off x="586830" y="1600696"/>
            <a:ext cx="709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Análisis previo de la organización municipal por nivel de afectación:</a:t>
            </a: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DE601C52-AFE0-4E55-95CD-3E38971F4A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01DBC695-E87B-49DF-B5D0-0FC6B3B235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596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9DC9244-743C-473A-BCB0-F58A20DDA49B}"/>
              </a:ext>
            </a:extLst>
          </p:cNvPr>
          <p:cNvSpPr/>
          <p:nvPr/>
        </p:nvSpPr>
        <p:spPr>
          <a:xfrm>
            <a:off x="0" y="260648"/>
            <a:ext cx="5346700" cy="3881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1EA1385E-5530-4B93-B9F5-96B8A2A0A17E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ANÁLISIS DE LA SITUACIÓN ACTUAL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INFORMACIÓN PARTICIPATIVA 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EXTERNA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4BE3DF-A4B3-4571-A994-9FC125E41DE0}"/>
              </a:ext>
            </a:extLst>
          </p:cNvPr>
          <p:cNvSpPr txBox="1"/>
          <p:nvPr/>
        </p:nvSpPr>
        <p:spPr>
          <a:xfrm>
            <a:off x="251520" y="2362696"/>
            <a:ext cx="8892480" cy="630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Encuestas 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dirigidas a la ciudadanía y 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cuestionarios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sus entidades representativas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5F2792-4C56-4C39-AC6C-5EE31851FBAE}"/>
              </a:ext>
            </a:extLst>
          </p:cNvPr>
          <p:cNvSpPr txBox="1"/>
          <p:nvPr/>
        </p:nvSpPr>
        <p:spPr>
          <a:xfrm>
            <a:off x="267395" y="3244220"/>
            <a:ext cx="8892480" cy="733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Entrevistas </a:t>
            </a:r>
            <a:r>
              <a:rPr lang="es-ES" sz="16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expertos y representantes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CE1523-FCED-47F3-B6F4-BE98E7266B6D}"/>
              </a:ext>
            </a:extLst>
          </p:cNvPr>
          <p:cNvSpPr txBox="1"/>
          <p:nvPr/>
        </p:nvSpPr>
        <p:spPr>
          <a:xfrm>
            <a:off x="267395" y="4184625"/>
            <a:ext cx="8892480" cy="733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Focus </a:t>
            </a:r>
            <a:r>
              <a:rPr lang="es-ES" sz="16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expertos y personal vinculado a las organizaciones y entidades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2E016B66-FCB3-4DED-9494-F3101B8D5C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06DAEB17-E08B-43A0-B08E-D10474A58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203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F162C04-21E2-43C1-9AC5-6965DABFD55E}"/>
              </a:ext>
            </a:extLst>
          </p:cNvPr>
          <p:cNvSpPr/>
          <p:nvPr/>
        </p:nvSpPr>
        <p:spPr>
          <a:xfrm>
            <a:off x="0" y="736600"/>
            <a:ext cx="5346700" cy="3881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E669F92F-A2BB-4E0F-92B3-A0F2D9330C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2065961"/>
            <a:ext cx="8763000" cy="3172350"/>
          </a:xfrm>
          <a:prstGeom prst="rect">
            <a:avLst/>
          </a:prstGeom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EC4AF96F-8DCE-41F2-9987-40858DAE766F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SÍNTESIS DEL PROCESO DE ELABORACIÓN DEL PEAUM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DIAGNÓSTICO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7CB2AEFF-E6D6-46BB-B178-A17CC1F95B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0" y="2065961"/>
            <a:ext cx="3975100" cy="1591639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C62DAE3-0D7A-4A03-83B9-44CAADB76D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D6FBCAE2-A764-44DB-AAB0-19072DE6E0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171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060BB6A-A39D-4183-A833-851F0D4823AF}"/>
              </a:ext>
            </a:extLst>
          </p:cNvPr>
          <p:cNvSpPr/>
          <p:nvPr/>
        </p:nvSpPr>
        <p:spPr>
          <a:xfrm>
            <a:off x="0" y="279400"/>
            <a:ext cx="5346700" cy="3881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A91C7FE2-1BC0-4932-AB24-55012A6800AD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DIAGNÓSTICO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885ED7-747B-406F-A8BC-9015A246C65B}"/>
              </a:ext>
            </a:extLst>
          </p:cNvPr>
          <p:cNvSpPr txBox="1"/>
          <p:nvPr/>
        </p:nvSpPr>
        <p:spPr>
          <a:xfrm>
            <a:off x="251520" y="1439822"/>
            <a:ext cx="8892480" cy="3330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Triple componente temporal: 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es-ES" sz="16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pasado: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análisis de los elementos que ayudan a interpretar la situación actual de las presentaciones de accesibilidad desde el Ayuntamiento.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presente: 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ES" sz="1600" dirty="0">
                <a:latin typeface="Verdana" panose="020B0604030504040204" pitchFamily="34" charset="0"/>
                <a:cs typeface="Arial" panose="020B0604020202020204" pitchFamily="34" charset="0"/>
              </a:rPr>
              <a:t>emografía, organización municipal, agentes externos y ciudadanía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futuro que queremos: 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s-ES" sz="1600" dirty="0">
                <a:latin typeface="Verdana" panose="020B0604030504040204" pitchFamily="34" charset="0"/>
                <a:cs typeface="Arial" panose="020B0604020202020204" pitchFamily="34" charset="0"/>
              </a:rPr>
              <a:t>bjetivos operativos, instrumentos necesarios y fases.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317861-5A09-4146-A0CE-C7008573472B}"/>
              </a:ext>
            </a:extLst>
          </p:cNvPr>
          <p:cNvSpPr txBox="1"/>
          <p:nvPr/>
        </p:nvSpPr>
        <p:spPr>
          <a:xfrm>
            <a:off x="2413000" y="4473047"/>
            <a:ext cx="6731000" cy="18902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DAFO y CAME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600" b="1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de Diagnóstico final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8CEF7D07-9BF8-4EFE-8513-3D372C4806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F1D01B12-A774-453C-9955-02ED51D874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48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F162C04-21E2-43C1-9AC5-6965DABFD55E}"/>
              </a:ext>
            </a:extLst>
          </p:cNvPr>
          <p:cNvSpPr/>
          <p:nvPr/>
        </p:nvSpPr>
        <p:spPr>
          <a:xfrm>
            <a:off x="0" y="736600"/>
            <a:ext cx="5346700" cy="388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EC4AF96F-8DCE-41F2-9987-40858DAE766F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SÍNTESIS DEL PROCESO DE ELABORACIÓN DEL PEAUM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PLAN ESTRATÉGICO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7CB2AEFF-E6D6-46BB-B178-A17CC1F95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69" r="-2174" b="-3816"/>
          <a:stretch/>
        </p:blipFill>
        <p:spPr>
          <a:xfrm>
            <a:off x="114300" y="2065961"/>
            <a:ext cx="9029700" cy="3293439"/>
          </a:xfrm>
          <a:prstGeom prst="rect">
            <a:avLst/>
          </a:prstGeom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DBFEAD20-241E-4E4D-8572-E8911C7F4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02" b="-7783"/>
          <a:stretch/>
        </p:blipFill>
        <p:spPr>
          <a:xfrm>
            <a:off x="4902200" y="3683000"/>
            <a:ext cx="4241800" cy="1676400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97F35622-6371-4363-8AB6-6563AED1D0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94AAC43E-1E3F-46FE-ACD4-019969DC25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5779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2E5762A-EA66-4916-AB72-3BAF2C23B661}"/>
              </a:ext>
            </a:extLst>
          </p:cNvPr>
          <p:cNvSpPr/>
          <p:nvPr/>
        </p:nvSpPr>
        <p:spPr>
          <a:xfrm>
            <a:off x="0" y="260648"/>
            <a:ext cx="5346700" cy="388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2549ADA6-3E02-4BFF-9D03-DB9184B4AE34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PLAN ESTRATÉGICO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D5C6E10-45AB-420E-810B-87255880608E}"/>
              </a:ext>
            </a:extLst>
          </p:cNvPr>
          <p:cNvSpPr/>
          <p:nvPr/>
        </p:nvSpPr>
        <p:spPr>
          <a:xfrm>
            <a:off x="871537" y="1549453"/>
            <a:ext cx="7400925" cy="46107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15C487-13BB-454B-8224-2F8741C53C62}"/>
              </a:ext>
            </a:extLst>
          </p:cNvPr>
          <p:cNvSpPr txBox="1"/>
          <p:nvPr/>
        </p:nvSpPr>
        <p:spPr>
          <a:xfrm>
            <a:off x="3677429" y="5100612"/>
            <a:ext cx="198397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PLANES DE ACCIÓN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AC92CD-5C94-4C09-802C-68EF64DDE148}"/>
              </a:ext>
            </a:extLst>
          </p:cNvPr>
          <p:cNvSpPr txBox="1"/>
          <p:nvPr/>
        </p:nvSpPr>
        <p:spPr>
          <a:xfrm>
            <a:off x="3281187" y="1967607"/>
            <a:ext cx="25381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Diagnóstico</a:t>
            </a:r>
            <a:r>
              <a:rPr lang="en-GB" dirty="0"/>
              <a:t> </a:t>
            </a:r>
            <a:r>
              <a:rPr lang="en-GB" dirty="0" err="1"/>
              <a:t>participativo</a:t>
            </a:r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C6509C-475F-4F86-87EF-9D889CC5CDC3}"/>
              </a:ext>
            </a:extLst>
          </p:cNvPr>
          <p:cNvSpPr txBox="1"/>
          <p:nvPr/>
        </p:nvSpPr>
        <p:spPr>
          <a:xfrm>
            <a:off x="2954219" y="2789286"/>
            <a:ext cx="319208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OBJETIVOS ESTRATÉGICOS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F2BC8E-8D37-44C6-8547-4387332DECDB}"/>
              </a:ext>
            </a:extLst>
          </p:cNvPr>
          <p:cNvSpPr txBox="1"/>
          <p:nvPr/>
        </p:nvSpPr>
        <p:spPr>
          <a:xfrm>
            <a:off x="1067232" y="4093787"/>
            <a:ext cx="20061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ACCIONES a CORTO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22F362-673F-4E92-B1D5-4789E452A374}"/>
              </a:ext>
            </a:extLst>
          </p:cNvPr>
          <p:cNvSpPr txBox="1"/>
          <p:nvPr/>
        </p:nvSpPr>
        <p:spPr>
          <a:xfrm>
            <a:off x="3547195" y="4101024"/>
            <a:ext cx="20061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ACCIONES a MEDIO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B3868-AB83-46C8-88FB-ED28E57B6530}"/>
              </a:ext>
            </a:extLst>
          </p:cNvPr>
          <p:cNvSpPr txBox="1"/>
          <p:nvPr/>
        </p:nvSpPr>
        <p:spPr>
          <a:xfrm>
            <a:off x="6035471" y="4101024"/>
            <a:ext cx="200613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ACCIONES a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35DA3F-207A-44E1-8168-76D700EE811F}"/>
              </a:ext>
            </a:extLst>
          </p:cNvPr>
          <p:cNvSpPr txBox="1"/>
          <p:nvPr/>
        </p:nvSpPr>
        <p:spPr>
          <a:xfrm>
            <a:off x="1172527" y="5100612"/>
            <a:ext cx="198397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Proyectos</a:t>
            </a:r>
            <a:r>
              <a:rPr lang="en-GB" dirty="0"/>
              <a:t> </a:t>
            </a:r>
            <a:r>
              <a:rPr lang="en-GB" dirty="0" err="1"/>
              <a:t>piloto</a:t>
            </a:r>
            <a:endParaRPr lang="en-GB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CCB121B-1EC3-46D6-8F76-FD995FF3929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550263" y="2336939"/>
            <a:ext cx="1" cy="44511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7799758-5014-43AE-A710-6C6D49E3CA1D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2070302" y="3158618"/>
            <a:ext cx="2479961" cy="93516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DE05075-188B-4D94-9A1E-C801EB70BF9B}"/>
              </a:ext>
            </a:extLst>
          </p:cNvPr>
          <p:cNvCxnSpPr>
            <a:cxnSpLocks/>
          </p:cNvCxnSpPr>
          <p:nvPr/>
        </p:nvCxnSpPr>
        <p:spPr>
          <a:xfrm>
            <a:off x="4550263" y="3158618"/>
            <a:ext cx="2645581" cy="93516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DBA8D7B-FA7C-4A94-9455-147A0B9ECD45}"/>
              </a:ext>
            </a:extLst>
          </p:cNvPr>
          <p:cNvCxnSpPr>
            <a:cxnSpLocks/>
          </p:cNvCxnSpPr>
          <p:nvPr/>
        </p:nvCxnSpPr>
        <p:spPr>
          <a:xfrm>
            <a:off x="4550480" y="3163392"/>
            <a:ext cx="0" cy="91838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02FBEE5-E716-4B0C-A8E4-A87906D41D8E}"/>
              </a:ext>
            </a:extLst>
          </p:cNvPr>
          <p:cNvCxnSpPr>
            <a:stCxn id="9" idx="3"/>
          </p:cNvCxnSpPr>
          <p:nvPr/>
        </p:nvCxnSpPr>
        <p:spPr>
          <a:xfrm>
            <a:off x="3073371" y="4278453"/>
            <a:ext cx="473824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84C25A1-7FB4-4A88-A618-5DFC88EA063A}"/>
              </a:ext>
            </a:extLst>
          </p:cNvPr>
          <p:cNvCxnSpPr/>
          <p:nvPr/>
        </p:nvCxnSpPr>
        <p:spPr>
          <a:xfrm>
            <a:off x="5561647" y="4285690"/>
            <a:ext cx="473824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5DB65355-DA8D-479D-A65F-88078518394F}"/>
              </a:ext>
            </a:extLst>
          </p:cNvPr>
          <p:cNvCxnSpPr>
            <a:cxnSpLocks/>
          </p:cNvCxnSpPr>
          <p:nvPr/>
        </p:nvCxnSpPr>
        <p:spPr>
          <a:xfrm flipH="1">
            <a:off x="2164511" y="4492935"/>
            <a:ext cx="1" cy="60767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EDA509D-2D4D-4AF6-A9BB-95D8CA657BFC}"/>
              </a:ext>
            </a:extLst>
          </p:cNvPr>
          <p:cNvCxnSpPr/>
          <p:nvPr/>
        </p:nvCxnSpPr>
        <p:spPr>
          <a:xfrm>
            <a:off x="3175895" y="5231859"/>
            <a:ext cx="473824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CB6025D-31FC-445E-92F9-1B056FBE5FC7}"/>
              </a:ext>
            </a:extLst>
          </p:cNvPr>
          <p:cNvCxnSpPr>
            <a:cxnSpLocks/>
          </p:cNvCxnSpPr>
          <p:nvPr/>
        </p:nvCxnSpPr>
        <p:spPr>
          <a:xfrm flipH="1">
            <a:off x="3210637" y="5365502"/>
            <a:ext cx="40434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48B412D5-7F29-4113-A1B5-60F5891B4B6F}"/>
              </a:ext>
            </a:extLst>
          </p:cNvPr>
          <p:cNvCxnSpPr>
            <a:cxnSpLocks/>
          </p:cNvCxnSpPr>
          <p:nvPr/>
        </p:nvCxnSpPr>
        <p:spPr>
          <a:xfrm flipV="1">
            <a:off x="5760512" y="4463119"/>
            <a:ext cx="999233" cy="7926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EC50A65D-A984-46BD-BF7A-D6C55C5FB562}"/>
              </a:ext>
            </a:extLst>
          </p:cNvPr>
          <p:cNvCxnSpPr/>
          <p:nvPr/>
        </p:nvCxnSpPr>
        <p:spPr>
          <a:xfrm flipV="1">
            <a:off x="4669414" y="4463119"/>
            <a:ext cx="0" cy="6374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5FAABE9F-8E46-4890-92F2-0675FB9DC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B56082B6-D70E-4BAD-9281-BED4960BB2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806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2E5762A-EA66-4916-AB72-3BAF2C23B661}"/>
              </a:ext>
            </a:extLst>
          </p:cNvPr>
          <p:cNvSpPr/>
          <p:nvPr/>
        </p:nvSpPr>
        <p:spPr>
          <a:xfrm>
            <a:off x="0" y="260648"/>
            <a:ext cx="5346700" cy="388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2549ADA6-3E02-4BFF-9D03-DB9184B4AE34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109690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PLAN ESTRATÉGICO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041AF00-274B-4AEF-8859-B529D26A7608}"/>
              </a:ext>
            </a:extLst>
          </p:cNvPr>
          <p:cNvSpPr txBox="1"/>
          <p:nvPr/>
        </p:nvSpPr>
        <p:spPr>
          <a:xfrm>
            <a:off x="251520" y="1841996"/>
            <a:ext cx="8892480" cy="347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SEGUIMIENTO</a:t>
            </a: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72B415E-9F06-4F54-A615-90C4DAB95881}"/>
              </a:ext>
            </a:extLst>
          </p:cNvPr>
          <p:cNvSpPr txBox="1"/>
          <p:nvPr/>
        </p:nvSpPr>
        <p:spPr>
          <a:xfrm>
            <a:off x="267395" y="2723520"/>
            <a:ext cx="8892480" cy="347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EVALUACIÓN</a:t>
            </a:r>
            <a:endParaRPr lang="es-ES" sz="16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75D834F-14CB-43DD-855F-604BEAB12C22}"/>
              </a:ext>
            </a:extLst>
          </p:cNvPr>
          <p:cNvSpPr txBox="1"/>
          <p:nvPr/>
        </p:nvSpPr>
        <p:spPr>
          <a:xfrm>
            <a:off x="267395" y="3663925"/>
            <a:ext cx="8892480" cy="347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INDICADORES</a:t>
            </a:r>
            <a:endParaRPr lang="es-ES" sz="1600" dirty="0"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7393523-23D9-4EF2-AA26-EADB222E57F5}"/>
              </a:ext>
            </a:extLst>
          </p:cNvPr>
          <p:cNvSpPr txBox="1"/>
          <p:nvPr/>
        </p:nvSpPr>
        <p:spPr>
          <a:xfrm>
            <a:off x="2428875" y="4011200"/>
            <a:ext cx="6731000" cy="19682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Conocer la línea de base</a:t>
            </a: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Identificar necesidades</a:t>
            </a: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Comparar y contrastar</a:t>
            </a: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Hacer un seguimiento de las acciones y Planes de Acción</a:t>
            </a: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n 27" descr="Logotipo&#10;&#10;Descripción generada automáticamente">
            <a:extLst>
              <a:ext uri="{FF2B5EF4-FFF2-40B4-BE49-F238E27FC236}">
                <a16:creationId xmlns:a16="http://schemas.microsoft.com/office/drawing/2014/main" id="{0175F22F-4989-4214-A98F-67866B01DB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1FB974DA-ADF0-496E-A66F-5D647A3105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545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7D03A9D-0870-4B50-88F2-E914F3AFCB94}"/>
              </a:ext>
            </a:extLst>
          </p:cNvPr>
          <p:cNvSpPr/>
          <p:nvPr/>
        </p:nvSpPr>
        <p:spPr>
          <a:xfrm>
            <a:off x="453007" y="1487088"/>
            <a:ext cx="773464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0" dirty="0">
                <a:solidFill>
                  <a:prstClr val="black"/>
                </a:solidFill>
              </a:rPr>
              <a:t>OBJETIVO </a:t>
            </a:r>
            <a:r>
              <a:rPr lang="es-ES" sz="1600" kern="0" dirty="0">
                <a:solidFill>
                  <a:prstClr val="black"/>
                </a:solidFill>
              </a:rPr>
              <a:t>del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 Estratégico de Accesibilidad Universal para la ciudad de Madrid: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A0C78F-9532-463A-9EB7-DE1CCBC6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61" y="2998875"/>
            <a:ext cx="2226766" cy="138036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6129641-3617-47B1-9BFD-2FCBC84ABBF6}"/>
              </a:ext>
            </a:extLst>
          </p:cNvPr>
          <p:cNvSpPr/>
          <p:nvPr/>
        </p:nvSpPr>
        <p:spPr>
          <a:xfrm>
            <a:off x="3410636" y="2998875"/>
            <a:ext cx="4777019" cy="13803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1600" kern="0" dirty="0">
                <a:solidFill>
                  <a:prstClr val="black"/>
                </a:solidFill>
              </a:rPr>
              <a:t>Definir la visión y la hoja de ruta a seguir por la organización en materia de accesibilidad universal con un carácter transversal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E59D06-FF8E-4348-B406-1BD845DF71A0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51113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EL PEAUM</a:t>
            </a:r>
          </a:p>
        </p:txBody>
      </p:sp>
    </p:spTree>
    <p:extLst>
      <p:ext uri="{BB962C8B-B14F-4D97-AF65-F5344CB8AC3E}">
        <p14:creationId xmlns:p14="http://schemas.microsoft.com/office/powerpoint/2010/main" val="418206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F1FD75F-E78E-4794-887D-9FBB8B251AD3}"/>
              </a:ext>
            </a:extLst>
          </p:cNvPr>
          <p:cNvCxnSpPr/>
          <p:nvPr/>
        </p:nvCxnSpPr>
        <p:spPr>
          <a:xfrm>
            <a:off x="0" y="6069330"/>
            <a:ext cx="9144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A2BE155-0F98-4B73-B13D-A12045CDA05C}"/>
              </a:ext>
            </a:extLst>
          </p:cNvPr>
          <p:cNvSpPr txBox="1"/>
          <p:nvPr/>
        </p:nvSpPr>
        <p:spPr>
          <a:xfrm>
            <a:off x="297180" y="6240780"/>
            <a:ext cx="48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madrid.es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E90AB848-6FA6-440B-91C7-95D870396C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" y="5242561"/>
            <a:ext cx="1206500" cy="494030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8A7353F-4BB5-44F1-9576-C7E5607FF0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1577340" y="5242561"/>
            <a:ext cx="1527810" cy="441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270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4560180-CEFA-4177-827C-F0678A7C81DB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EL PEAUM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0ECBA3-A6F9-4E75-AE02-332DF2397E17}"/>
              </a:ext>
            </a:extLst>
          </p:cNvPr>
          <p:cNvSpPr txBox="1"/>
          <p:nvPr/>
        </p:nvSpPr>
        <p:spPr>
          <a:xfrm>
            <a:off x="551145" y="1010744"/>
            <a:ext cx="8229600" cy="402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Accesibilidad Universal – Dirección General de Accesibilidad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Optimizar la gestión municipal de la accesibilidad universal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Mejorar la percepción de Madrid en materia de accesibilidad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Fortalecer los canales de comunicación internos y externos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ES" sz="1600" dirty="0"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PEAUM debe mirar fundamentalmente hacia el interior del Ayuntamiento, sus resultados y acciones deben ser consensuadas y aceptadas por cada una de las áreas y departamentos.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C7FFE04D-5467-4909-AA33-C41818A406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889F4CA0-2E55-46EE-A286-7E71427FC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975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4BCBC8E-35C7-4628-B695-125ACA81648F}"/>
              </a:ext>
            </a:extLst>
          </p:cNvPr>
          <p:cNvSpPr/>
          <p:nvPr/>
        </p:nvSpPr>
        <p:spPr>
          <a:xfrm>
            <a:off x="3623310" y="5425450"/>
            <a:ext cx="5520690" cy="5257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9B0195C-9AD8-4CDD-ADDF-D29120E3C9EC}"/>
              </a:ext>
            </a:extLst>
          </p:cNvPr>
          <p:cNvSpPr/>
          <p:nvPr/>
        </p:nvSpPr>
        <p:spPr>
          <a:xfrm>
            <a:off x="3623310" y="4844420"/>
            <a:ext cx="5520690" cy="525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04560180-CEFA-4177-827C-F0678A7C81DB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ENFOQUE DE LA PROPUESTA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0ECBA3-A6F9-4E75-AE02-332DF2397E17}"/>
              </a:ext>
            </a:extLst>
          </p:cNvPr>
          <p:cNvSpPr txBox="1"/>
          <p:nvPr/>
        </p:nvSpPr>
        <p:spPr>
          <a:xfrm>
            <a:off x="551145" y="1487800"/>
            <a:ext cx="8229600" cy="2329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Aspectos fundamentales: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estrategia de Accesibilidad Universal, 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PEAUM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propiamente, que debe guiar a la Corporación Municipal y su acción sobre este tema en los próximos años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Dirección General de Accesibilidad (DGA)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encargada de impulsar la AU con un enfoque transversal y la propia estrategia.</a:t>
            </a: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7A413-11FF-4C10-A04E-B21105F7B0C9}"/>
              </a:ext>
            </a:extLst>
          </p:cNvPr>
          <p:cNvSpPr txBox="1"/>
          <p:nvPr/>
        </p:nvSpPr>
        <p:spPr>
          <a:xfrm>
            <a:off x="3837975" y="4367364"/>
            <a:ext cx="5306025" cy="147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de ideas: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necesidad de 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GARANTIZAR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importancia de 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FASCINAR</a:t>
            </a:r>
            <a:r>
              <a:rPr lang="es-ES" sz="1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sz="16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EEE431FD-CC9A-47D6-A693-72B21EFFAE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1C73D516-F758-478B-AF9C-0B7D63C27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354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02DBB94-67DA-4102-A54B-B824DC410DAB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ENFOQUE DE LA PROPUESTA – MARCO DE IDEAS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FE5484-48CA-4FFB-A28C-BF6F5A578131}"/>
              </a:ext>
            </a:extLst>
          </p:cNvPr>
          <p:cNvSpPr txBox="1"/>
          <p:nvPr/>
        </p:nvSpPr>
        <p:spPr>
          <a:xfrm>
            <a:off x="514350" y="937394"/>
            <a:ext cx="405765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GARANTIZAR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A64AAD-5388-4260-A06B-6FB388880507}"/>
              </a:ext>
            </a:extLst>
          </p:cNvPr>
          <p:cNvSpPr txBox="1"/>
          <p:nvPr/>
        </p:nvSpPr>
        <p:spPr>
          <a:xfrm>
            <a:off x="4733924" y="937394"/>
            <a:ext cx="405764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FASCINAR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0D4B17-94F8-4651-B7F8-3EF676B2EC4A}"/>
              </a:ext>
            </a:extLst>
          </p:cNvPr>
          <p:cNvSpPr/>
          <p:nvPr/>
        </p:nvSpPr>
        <p:spPr>
          <a:xfrm>
            <a:off x="514350" y="937394"/>
            <a:ext cx="4057649" cy="5284073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EBE0DD-4783-4B6C-B1DC-58E283D58A41}"/>
              </a:ext>
            </a:extLst>
          </p:cNvPr>
          <p:cNvSpPr/>
          <p:nvPr/>
        </p:nvSpPr>
        <p:spPr>
          <a:xfrm>
            <a:off x="4733924" y="937394"/>
            <a:ext cx="4057649" cy="5284073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41952B-167B-47FB-B0DB-8F3CC39A8750}"/>
              </a:ext>
            </a:extLst>
          </p:cNvPr>
          <p:cNvSpPr txBox="1"/>
          <p:nvPr/>
        </p:nvSpPr>
        <p:spPr>
          <a:xfrm>
            <a:off x="634332" y="1675026"/>
            <a:ext cx="3623911" cy="445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Velar por el cumplimiento de la regulación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Recoger, clasificar e informar sobre necesidades y mejoras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Crear instrumentos transversales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Formar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Participar en la actualización de la normativa municipal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Monitorizar las políticas y acciones internas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Creación de indicadores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 soporte a las otras </a:t>
            </a:r>
            <a:r>
              <a:rPr lang="es-ES" sz="14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DGs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Generar confianza en el ciudadano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s-ES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36778E-96AE-4B81-9812-F17D38AE46BC}"/>
              </a:ext>
            </a:extLst>
          </p:cNvPr>
          <p:cNvSpPr txBox="1"/>
          <p:nvPr/>
        </p:nvSpPr>
        <p:spPr>
          <a:xfrm>
            <a:off x="4834829" y="1675026"/>
            <a:ext cx="3956744" cy="4349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Recoger y desarrollar contenidos innovadores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Atraer participación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Armonizar, sumar intereses y afectados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Diseminar </a:t>
            </a:r>
            <a:r>
              <a:rPr lang="es-ES" sz="1400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sensibilizar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Comunicar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Transversalizar contenidos y generar y compartir sinergias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Crear imagen y difundir una visión atractiva de la AU.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Trascender: construir imagen de ciudad, internacionalizar</a:t>
            </a:r>
            <a:endParaRPr lang="es-ES" sz="1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s-ES" sz="1400" dirty="0"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3AE73D6F-C6DC-474B-A3DF-F18B27978F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58270F3D-48BF-4FA5-B9D2-73DECC4DC7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918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: hacia arriba 18">
            <a:extLst>
              <a:ext uri="{FF2B5EF4-FFF2-40B4-BE49-F238E27FC236}">
                <a16:creationId xmlns:a16="http://schemas.microsoft.com/office/drawing/2014/main" id="{1AF2FFEE-C127-44EA-8168-4C910EC59151}"/>
              </a:ext>
            </a:extLst>
          </p:cNvPr>
          <p:cNvSpPr/>
          <p:nvPr/>
        </p:nvSpPr>
        <p:spPr>
          <a:xfrm>
            <a:off x="956131" y="505229"/>
            <a:ext cx="2174023" cy="6158719"/>
          </a:xfrm>
          <a:prstGeom prst="upArrow">
            <a:avLst>
              <a:gd name="adj1" fmla="val 50000"/>
              <a:gd name="adj2" fmla="val 72662"/>
            </a:avLst>
          </a:prstGeom>
          <a:solidFill>
            <a:srgbClr val="FFF8E5"/>
          </a:solidFill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echa: hacia arriba 19">
            <a:extLst>
              <a:ext uri="{FF2B5EF4-FFF2-40B4-BE49-F238E27FC236}">
                <a16:creationId xmlns:a16="http://schemas.microsoft.com/office/drawing/2014/main" id="{ED96E100-1628-494C-A50F-BBA36A03CBBF}"/>
              </a:ext>
            </a:extLst>
          </p:cNvPr>
          <p:cNvSpPr/>
          <p:nvPr/>
        </p:nvSpPr>
        <p:spPr>
          <a:xfrm>
            <a:off x="6890145" y="411019"/>
            <a:ext cx="2174024" cy="6223164"/>
          </a:xfrm>
          <a:prstGeom prst="upArrow">
            <a:avLst>
              <a:gd name="adj1" fmla="val 50000"/>
              <a:gd name="adj2" fmla="val 72662"/>
            </a:avLst>
          </a:prstGeom>
          <a:solidFill>
            <a:srgbClr val="E8EEF8"/>
          </a:solidFill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BDA289C-457B-4801-A197-25460329046F}"/>
              </a:ext>
            </a:extLst>
          </p:cNvPr>
          <p:cNvSpPr/>
          <p:nvPr/>
        </p:nvSpPr>
        <p:spPr>
          <a:xfrm>
            <a:off x="876300" y="194425"/>
            <a:ext cx="8267700" cy="6584142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Pentagon 3">
            <a:extLst>
              <a:ext uri="{FF2B5EF4-FFF2-40B4-BE49-F238E27FC236}">
                <a16:creationId xmlns:a16="http://schemas.microsoft.com/office/drawing/2014/main" id="{112A5809-7D57-47B8-9B2B-EC2B599E8CB3}"/>
              </a:ext>
            </a:extLst>
          </p:cNvPr>
          <p:cNvSpPr/>
          <p:nvPr/>
        </p:nvSpPr>
        <p:spPr>
          <a:xfrm rot="10800000">
            <a:off x="3124648" y="2419809"/>
            <a:ext cx="3819687" cy="3397005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4">
            <a:extLst>
              <a:ext uri="{FF2B5EF4-FFF2-40B4-BE49-F238E27FC236}">
                <a16:creationId xmlns:a16="http://schemas.microsoft.com/office/drawing/2014/main" id="{8A0807C0-97C9-411A-AE09-9891864D9F6F}"/>
              </a:ext>
            </a:extLst>
          </p:cNvPr>
          <p:cNvSpPr/>
          <p:nvPr/>
        </p:nvSpPr>
        <p:spPr>
          <a:xfrm rot="12828689">
            <a:off x="2332569" y="4999570"/>
            <a:ext cx="2289283" cy="1953491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5">
            <a:extLst>
              <a:ext uri="{FF2B5EF4-FFF2-40B4-BE49-F238E27FC236}">
                <a16:creationId xmlns:a16="http://schemas.microsoft.com/office/drawing/2014/main" id="{D1420017-5C1C-4A28-8611-515677A225FE}"/>
              </a:ext>
            </a:extLst>
          </p:cNvPr>
          <p:cNvSpPr/>
          <p:nvPr/>
        </p:nvSpPr>
        <p:spPr>
          <a:xfrm rot="4252958">
            <a:off x="6372816" y="2151644"/>
            <a:ext cx="2254241" cy="195349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6">
            <a:extLst>
              <a:ext uri="{FF2B5EF4-FFF2-40B4-BE49-F238E27FC236}">
                <a16:creationId xmlns:a16="http://schemas.microsoft.com/office/drawing/2014/main" id="{22A90DDE-4A25-4CB9-92D7-45E6210B7FEB}"/>
              </a:ext>
            </a:extLst>
          </p:cNvPr>
          <p:cNvSpPr/>
          <p:nvPr/>
        </p:nvSpPr>
        <p:spPr>
          <a:xfrm rot="8733389">
            <a:off x="5388062" y="5024578"/>
            <a:ext cx="2289283" cy="1953491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7">
            <a:extLst>
              <a:ext uri="{FF2B5EF4-FFF2-40B4-BE49-F238E27FC236}">
                <a16:creationId xmlns:a16="http://schemas.microsoft.com/office/drawing/2014/main" id="{8A4174CF-4DE6-4220-A3C6-2AD0AC2A7B2C}"/>
              </a:ext>
            </a:extLst>
          </p:cNvPr>
          <p:cNvSpPr/>
          <p:nvPr/>
        </p:nvSpPr>
        <p:spPr>
          <a:xfrm rot="17324491">
            <a:off x="1403431" y="2168387"/>
            <a:ext cx="2289283" cy="1953491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ED1CDB65-7C79-4D16-8B45-30D990D5BC81}"/>
              </a:ext>
            </a:extLst>
          </p:cNvPr>
          <p:cNvSpPr/>
          <p:nvPr/>
        </p:nvSpPr>
        <p:spPr>
          <a:xfrm>
            <a:off x="3850684" y="452464"/>
            <a:ext cx="2357238" cy="1953491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57150" cmpd="dbl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0B723A72-5F06-43C5-8CCC-75C27CB4AC63}"/>
              </a:ext>
            </a:extLst>
          </p:cNvPr>
          <p:cNvSpPr txBox="1"/>
          <p:nvPr/>
        </p:nvSpPr>
        <p:spPr>
          <a:xfrm>
            <a:off x="4132129" y="1264785"/>
            <a:ext cx="1784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PLAN ESTRATÉGICO DE AU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Ayuntamiento de Madrid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6BC1AE79-6015-4ABA-8AD4-F4B3FA8098B2}"/>
              </a:ext>
            </a:extLst>
          </p:cNvPr>
          <p:cNvSpPr txBox="1"/>
          <p:nvPr/>
        </p:nvSpPr>
        <p:spPr>
          <a:xfrm>
            <a:off x="6316299" y="2784860"/>
            <a:ext cx="196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AREAS DE GOBIERNO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AA28748B-E2DE-45D4-9113-77F228E7F821}"/>
              </a:ext>
            </a:extLst>
          </p:cNvPr>
          <p:cNvSpPr txBox="1"/>
          <p:nvPr/>
        </p:nvSpPr>
        <p:spPr>
          <a:xfrm>
            <a:off x="5201525" y="5577174"/>
            <a:ext cx="196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PARTICIPACIÓN EXTERNA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B9E8E99F-A0DB-4E0A-B2EF-5C10753EBEB7}"/>
              </a:ext>
            </a:extLst>
          </p:cNvPr>
          <p:cNvSpPr txBox="1"/>
          <p:nvPr/>
        </p:nvSpPr>
        <p:spPr>
          <a:xfrm>
            <a:off x="2990169" y="5592623"/>
            <a:ext cx="191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OTRAS ENTIDADES</a:t>
            </a:r>
          </a:p>
          <a:p>
            <a:r>
              <a:rPr lang="en-GB" dirty="0"/>
              <a:t>MUNICIPALES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2D79E1F6-9F62-4FBF-9ECB-60FBC6D2B5CA}"/>
              </a:ext>
            </a:extLst>
          </p:cNvPr>
          <p:cNvSpPr txBox="1"/>
          <p:nvPr/>
        </p:nvSpPr>
        <p:spPr>
          <a:xfrm>
            <a:off x="2203610" y="2960466"/>
            <a:ext cx="126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DISTRITOS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88F11EC8-04F9-478B-9E7F-9A73B300E101}"/>
              </a:ext>
            </a:extLst>
          </p:cNvPr>
          <p:cNvSpPr txBox="1"/>
          <p:nvPr/>
        </p:nvSpPr>
        <p:spPr>
          <a:xfrm>
            <a:off x="3670600" y="3607652"/>
            <a:ext cx="306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SzPct val="130000"/>
              <a:buFont typeface="Arial" panose="020B0604020202020204" pitchFamily="34" charset="0"/>
              <a:buChar char="•"/>
            </a:pPr>
            <a:r>
              <a:rPr lang="en-GB" sz="1200" dirty="0"/>
              <a:t>MARCO LEGAL, INSTRUMENTOS</a:t>
            </a:r>
          </a:p>
          <a:p>
            <a:pPr marL="179388" indent="-179388">
              <a:buSzPct val="130000"/>
              <a:buFont typeface="Arial" panose="020B0604020202020204" pitchFamily="34" charset="0"/>
              <a:buChar char="•"/>
            </a:pPr>
            <a:r>
              <a:rPr lang="en-GB" sz="1200" dirty="0"/>
              <a:t>CADENA de ACCESIBILIDAD</a:t>
            </a:r>
          </a:p>
          <a:p>
            <a:pPr marL="179388" indent="-179388">
              <a:buSzPct val="130000"/>
              <a:buFont typeface="Arial" panose="020B0604020202020204" pitchFamily="34" charset="0"/>
              <a:buChar char="•"/>
            </a:pPr>
            <a:r>
              <a:rPr lang="en-GB" sz="1200" dirty="0"/>
              <a:t>INFORMACIÓN Y COMPRENSIÓN</a:t>
            </a:r>
          </a:p>
          <a:p>
            <a:pPr marL="179388" indent="-179388">
              <a:buSzPct val="130000"/>
              <a:buFont typeface="Arial" panose="020B0604020202020204" pitchFamily="34" charset="0"/>
              <a:buChar char="•"/>
            </a:pPr>
            <a:r>
              <a:rPr lang="en-GB" sz="1200" dirty="0"/>
              <a:t>COMUNICACIÓN</a:t>
            </a:r>
          </a:p>
          <a:p>
            <a:pPr marL="179388" indent="-179388">
              <a:buSzPct val="130000"/>
              <a:buFont typeface="Arial" panose="020B0604020202020204" pitchFamily="34" charset="0"/>
              <a:buChar char="•"/>
            </a:pPr>
            <a:r>
              <a:rPr lang="en-GB" sz="1200" dirty="0"/>
              <a:t>TECNOLOGIAS y SERVICIOS (APOYO)</a:t>
            </a:r>
          </a:p>
          <a:p>
            <a:pPr marL="179388" indent="-179388">
              <a:buSzPct val="130000"/>
              <a:buFont typeface="Arial" panose="020B0604020202020204" pitchFamily="34" charset="0"/>
              <a:buChar char="•"/>
            </a:pPr>
            <a:r>
              <a:rPr lang="en-GB" sz="1200" dirty="0"/>
              <a:t>SOLUCIONES INNOVADORAS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C92953F9-3CB1-4993-BBC7-8AAF9492594A}"/>
              </a:ext>
            </a:extLst>
          </p:cNvPr>
          <p:cNvSpPr txBox="1"/>
          <p:nvPr/>
        </p:nvSpPr>
        <p:spPr>
          <a:xfrm>
            <a:off x="3732385" y="3277302"/>
            <a:ext cx="2338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CLAVES ESTRATÉGICAS</a:t>
            </a: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4FDE0AEA-F962-45A9-AD12-913F78A122F1}"/>
              </a:ext>
            </a:extLst>
          </p:cNvPr>
          <p:cNvSpPr txBox="1"/>
          <p:nvPr/>
        </p:nvSpPr>
        <p:spPr>
          <a:xfrm>
            <a:off x="3597586" y="2630292"/>
            <a:ext cx="287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PROMOCIÓN Y DIRECCIÓN</a:t>
            </a:r>
          </a:p>
          <a:p>
            <a:pPr algn="ctr"/>
            <a:r>
              <a:rPr lang="en-GB" sz="1400" b="1" dirty="0" err="1">
                <a:solidFill>
                  <a:schemeClr val="tx2"/>
                </a:solidFill>
              </a:rPr>
              <a:t>AGOyE</a:t>
            </a:r>
            <a:r>
              <a:rPr lang="en-GB" sz="1400" b="1" dirty="0">
                <a:solidFill>
                  <a:schemeClr val="tx2"/>
                </a:solidFill>
              </a:rPr>
              <a:t> - DGA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8E46286-CEEA-44C4-8F82-9C8C40320897}"/>
              </a:ext>
            </a:extLst>
          </p:cNvPr>
          <p:cNvSpPr txBox="1"/>
          <p:nvPr/>
        </p:nvSpPr>
        <p:spPr>
          <a:xfrm>
            <a:off x="1329523" y="1466150"/>
            <a:ext cx="150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GARANTIZAR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C108A2F-909A-4D41-BF2E-850F0FE34127}"/>
              </a:ext>
            </a:extLst>
          </p:cNvPr>
          <p:cNvSpPr txBox="1"/>
          <p:nvPr/>
        </p:nvSpPr>
        <p:spPr>
          <a:xfrm>
            <a:off x="7223052" y="1333481"/>
            <a:ext cx="150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FASCINAR</a:t>
            </a:r>
          </a:p>
        </p:txBody>
      </p:sp>
      <p:sp>
        <p:nvSpPr>
          <p:cNvPr id="38" name="1 Título">
            <a:extLst>
              <a:ext uri="{FF2B5EF4-FFF2-40B4-BE49-F238E27FC236}">
                <a16:creationId xmlns:a16="http://schemas.microsoft.com/office/drawing/2014/main" id="{89FC9926-898B-446A-97B8-16F6402C1BC8}"/>
              </a:ext>
            </a:extLst>
          </p:cNvPr>
          <p:cNvSpPr txBox="1">
            <a:spLocks/>
          </p:cNvSpPr>
          <p:nvPr/>
        </p:nvSpPr>
        <p:spPr>
          <a:xfrm>
            <a:off x="124520" y="57448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SÍNTESIS DE LA VISIÓN DEL PEAUM</a:t>
            </a:r>
          </a:p>
        </p:txBody>
      </p:sp>
    </p:spTree>
    <p:extLst>
      <p:ext uri="{BB962C8B-B14F-4D97-AF65-F5344CB8AC3E}">
        <p14:creationId xmlns:p14="http://schemas.microsoft.com/office/powerpoint/2010/main" val="33724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21AB89B-8D33-40E9-BB58-4750E0EC7599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METAS FUNDAMENTALES DE LA DGA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DD96F5-A375-4442-888D-9FB7358EA9EE}"/>
              </a:ext>
            </a:extLst>
          </p:cNvPr>
          <p:cNvSpPr txBox="1"/>
          <p:nvPr/>
        </p:nvSpPr>
        <p:spPr>
          <a:xfrm>
            <a:off x="457200" y="2935013"/>
            <a:ext cx="8229600" cy="143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calidad de la gestión.</a:t>
            </a:r>
            <a:endParaRPr lang="es-ES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ES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comunicación de toda la temática vinculada con la AU hacia la sociedad. </a:t>
            </a:r>
            <a:endParaRPr lang="es-ES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Icono&#10;&#10;Descripción generada automáticamente con confianza media">
            <a:extLst>
              <a:ext uri="{FF2B5EF4-FFF2-40B4-BE49-F238E27FC236}">
                <a16:creationId xmlns:a16="http://schemas.microsoft.com/office/drawing/2014/main" id="{C06D0F2A-9E31-4C7F-8A3B-0F9B4C1FE4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152" y="1238368"/>
            <a:ext cx="3355400" cy="901935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FDBD9E2F-3522-47CC-8FA1-C76F05447F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CCA914D4-1A63-43D3-AC90-14FBD27602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784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BC0D5F1-9989-45AC-BA13-B21F116039C4}"/>
              </a:ext>
            </a:extLst>
          </p:cNvPr>
          <p:cNvSpPr/>
          <p:nvPr/>
        </p:nvSpPr>
        <p:spPr>
          <a:xfrm>
            <a:off x="871537" y="1667933"/>
            <a:ext cx="7400925" cy="317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29B1CF-FE91-4F15-93A5-ABBDBAE340B5}"/>
              </a:ext>
            </a:extLst>
          </p:cNvPr>
          <p:cNvSpPr txBox="1"/>
          <p:nvPr/>
        </p:nvSpPr>
        <p:spPr>
          <a:xfrm>
            <a:off x="2911418" y="2011257"/>
            <a:ext cx="332116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DIAGNÓSTICO PARTICIPATIVO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ECD031-1B04-443D-AABE-29ACE055D771}"/>
              </a:ext>
            </a:extLst>
          </p:cNvPr>
          <p:cNvSpPr txBox="1"/>
          <p:nvPr/>
        </p:nvSpPr>
        <p:spPr>
          <a:xfrm>
            <a:off x="2911418" y="2755738"/>
            <a:ext cx="3321165" cy="38096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OBJETIVOS ESTRATÉGICOS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7A9CDA-E31D-49CB-9DC3-6A53E25920C3}"/>
              </a:ext>
            </a:extLst>
          </p:cNvPr>
          <p:cNvSpPr txBox="1"/>
          <p:nvPr/>
        </p:nvSpPr>
        <p:spPr>
          <a:xfrm>
            <a:off x="2911419" y="4241634"/>
            <a:ext cx="33211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ACCIONES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2790D1-88F4-4A7B-ACE9-A12BEF5048F3}"/>
              </a:ext>
            </a:extLst>
          </p:cNvPr>
          <p:cNvSpPr txBox="1"/>
          <p:nvPr/>
        </p:nvSpPr>
        <p:spPr>
          <a:xfrm>
            <a:off x="2911419" y="3506038"/>
            <a:ext cx="332116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OBJETIVOS OPERATIVOS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1BBF486-770C-42FC-9773-129CF998AFB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572003" y="3136705"/>
            <a:ext cx="1038" cy="36933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59E0D7B-3470-404B-81B7-A540BCEBB1C8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4572003" y="3875370"/>
            <a:ext cx="0" cy="36626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214A651E-7214-4C71-B87E-EC08209EA7CE}"/>
              </a:ext>
            </a:extLst>
          </p:cNvPr>
          <p:cNvCxnSpPr>
            <a:cxnSpLocks/>
          </p:cNvCxnSpPr>
          <p:nvPr/>
        </p:nvCxnSpPr>
        <p:spPr>
          <a:xfrm flipH="1">
            <a:off x="4572000" y="2377520"/>
            <a:ext cx="1038" cy="36933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>
            <a:extLst>
              <a:ext uri="{FF2B5EF4-FFF2-40B4-BE49-F238E27FC236}">
                <a16:creationId xmlns:a16="http://schemas.microsoft.com/office/drawing/2014/main" id="{6382F178-04F1-4BC6-B7E7-AC14597B2B70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METODOLOGÍA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DF9ECA3D-AEDA-4A0A-BABD-7ED4F94917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20A08802-CB10-4714-A738-3D82464CF8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454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E669F92F-A2BB-4E0F-92B3-A0F2D9330C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2065961"/>
            <a:ext cx="8763000" cy="3172350"/>
          </a:xfrm>
          <a:prstGeom prst="rect">
            <a:avLst/>
          </a:prstGeom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EC4AF96F-8DCE-41F2-9987-40858DAE766F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SÍNTESIS DEL PROCESO DE ELABORACIÓN DEL PEAUM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993409EC-378C-4DD7-B96B-FFAA9F602D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852" y="6403449"/>
            <a:ext cx="947088" cy="387806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2EECF9AF-5AA9-4C17-879B-250BC313EA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56"/>
          <a:stretch/>
        </p:blipFill>
        <p:spPr bwMode="auto">
          <a:xfrm>
            <a:off x="7769925" y="6403449"/>
            <a:ext cx="1199312" cy="346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2466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B3D6B5F12675F46AC02E95435820FFF" ma:contentTypeVersion="14" ma:contentTypeDescription="Crear nuevo documento." ma:contentTypeScope="" ma:versionID="8f4a4c9e24ed8a4c7a12c63a7d036210">
  <xsd:schema xmlns:xsd="http://www.w3.org/2001/XMLSchema" xmlns:xs="http://www.w3.org/2001/XMLSchema" xmlns:p="http://schemas.microsoft.com/office/2006/metadata/properties" xmlns:ns2="76363518-ef83-42a4-b001-c376412686ae" xmlns:ns3="17f88323-e67f-42b5-9012-01086193aa03" targetNamespace="http://schemas.microsoft.com/office/2006/metadata/properties" ma:root="true" ma:fieldsID="968b3bda09f3154897127ae391c7bb62" ns2:_="" ns3:_="">
    <xsd:import namespace="76363518-ef83-42a4-b001-c376412686ae"/>
    <xsd:import namespace="17f88323-e67f-42b5-9012-01086193aa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Fech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63518-ef83-42a4-b001-c376412686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echa" ma:index="10" nillable="true" ma:displayName="Fecha" ma:format="DateOnly" ma:internalName="Fecha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88323-e67f-42b5-9012-01086193aa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76363518-ef83-42a4-b001-c376412686ae" xsi:nil="true"/>
  </documentManagement>
</p:properties>
</file>

<file path=customXml/itemProps1.xml><?xml version="1.0" encoding="utf-8"?>
<ds:datastoreItem xmlns:ds="http://schemas.openxmlformats.org/officeDocument/2006/customXml" ds:itemID="{8624DA2C-2408-4751-90AB-C9EB6C4DDA36}"/>
</file>

<file path=customXml/itemProps2.xml><?xml version="1.0" encoding="utf-8"?>
<ds:datastoreItem xmlns:ds="http://schemas.openxmlformats.org/officeDocument/2006/customXml" ds:itemID="{F41FD29A-CBD7-4C40-8009-5BD0904558AA}"/>
</file>

<file path=customXml/itemProps3.xml><?xml version="1.0" encoding="utf-8"?>
<ds:datastoreItem xmlns:ds="http://schemas.openxmlformats.org/officeDocument/2006/customXml" ds:itemID="{ACD0A329-A480-4A4A-B0CC-F4344485F17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</TotalTime>
  <Words>756</Words>
  <Application>Microsoft Office PowerPoint</Application>
  <PresentationFormat>Presentación en pantalla (4:3)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Verdana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Eliana Pires</dc:creator>
  <cp:lastModifiedBy>Cuenca Galan, Noelia</cp:lastModifiedBy>
  <cp:revision>45</cp:revision>
  <dcterms:created xsi:type="dcterms:W3CDTF">2022-02-07T09:48:07Z</dcterms:created>
  <dcterms:modified xsi:type="dcterms:W3CDTF">2022-02-08T10:59:20Z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0x010100DB3D6B5F12675F46AC02E95435820FFF</vt:lpwstr>
  </property>
</Properties>
</file>